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19.xml" ContentType="application/vnd.openxmlformats-officedocument.presentationml.notesSlide+xml"/>
  <Override PartName="/ppt/tags/tag3.xml" ContentType="application/vnd.openxmlformats-officedocument.presentationml.tags+xml"/>
  <Override PartName="/ppt/notesSlides/notesSlide20.xml" ContentType="application/vnd.openxmlformats-officedocument.presentationml.notesSlide+xml"/>
  <Override PartName="/ppt/tags/tag4.xml" ContentType="application/vnd.openxmlformats-officedocument.presentationml.tags+xml"/>
  <Override PartName="/ppt/notesSlides/notesSlide21.xml" ContentType="application/vnd.openxmlformats-officedocument.presentationml.notesSlide+xml"/>
  <Override PartName="/ppt/tags/tag5.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handoutMasterIdLst>
    <p:handoutMasterId r:id="rId104"/>
  </p:handoutMasterIdLst>
  <p:sldIdLst>
    <p:sldId id="256" r:id="rId2"/>
    <p:sldId id="437" r:id="rId3"/>
    <p:sldId id="821" r:id="rId4"/>
    <p:sldId id="820" r:id="rId5"/>
    <p:sldId id="824" r:id="rId6"/>
    <p:sldId id="822" r:id="rId7"/>
    <p:sldId id="823" r:id="rId8"/>
    <p:sldId id="825" r:id="rId9"/>
    <p:sldId id="949" r:id="rId10"/>
    <p:sldId id="826" r:id="rId11"/>
    <p:sldId id="827" r:id="rId12"/>
    <p:sldId id="950" r:id="rId13"/>
    <p:sldId id="742" r:id="rId14"/>
    <p:sldId id="973" r:id="rId15"/>
    <p:sldId id="828" r:id="rId16"/>
    <p:sldId id="829" r:id="rId17"/>
    <p:sldId id="846" r:id="rId18"/>
    <p:sldId id="832" r:id="rId19"/>
    <p:sldId id="847" r:id="rId20"/>
    <p:sldId id="849" r:id="rId21"/>
    <p:sldId id="850" r:id="rId22"/>
    <p:sldId id="868" r:id="rId23"/>
    <p:sldId id="870" r:id="rId24"/>
    <p:sldId id="974" r:id="rId25"/>
    <p:sldId id="857" r:id="rId26"/>
    <p:sldId id="856" r:id="rId27"/>
    <p:sldId id="872" r:id="rId28"/>
    <p:sldId id="873" r:id="rId29"/>
    <p:sldId id="858" r:id="rId30"/>
    <p:sldId id="869" r:id="rId31"/>
    <p:sldId id="975" r:id="rId32"/>
    <p:sldId id="951" r:id="rId33"/>
    <p:sldId id="961" r:id="rId34"/>
    <p:sldId id="952" r:id="rId35"/>
    <p:sldId id="953" r:id="rId36"/>
    <p:sldId id="954" r:id="rId37"/>
    <p:sldId id="959" r:id="rId38"/>
    <p:sldId id="960" r:id="rId39"/>
    <p:sldId id="969" r:id="rId40"/>
    <p:sldId id="970" r:id="rId41"/>
    <p:sldId id="971" r:id="rId42"/>
    <p:sldId id="972" r:id="rId43"/>
    <p:sldId id="854" r:id="rId44"/>
    <p:sldId id="859" r:id="rId45"/>
    <p:sldId id="862" r:id="rId46"/>
    <p:sldId id="978" r:id="rId47"/>
    <p:sldId id="977" r:id="rId48"/>
    <p:sldId id="874" r:id="rId49"/>
    <p:sldId id="866" r:id="rId50"/>
    <p:sldId id="877" r:id="rId51"/>
    <p:sldId id="867" r:id="rId52"/>
    <p:sldId id="876" r:id="rId53"/>
    <p:sldId id="878" r:id="rId54"/>
    <p:sldId id="879" r:id="rId55"/>
    <p:sldId id="884" r:id="rId56"/>
    <p:sldId id="890" r:id="rId57"/>
    <p:sldId id="966" r:id="rId58"/>
    <p:sldId id="896" r:id="rId59"/>
    <p:sldId id="981" r:id="rId60"/>
    <p:sldId id="982" r:id="rId61"/>
    <p:sldId id="983" r:id="rId62"/>
    <p:sldId id="984" r:id="rId63"/>
    <p:sldId id="985" r:id="rId64"/>
    <p:sldId id="892" r:id="rId65"/>
    <p:sldId id="898" r:id="rId66"/>
    <p:sldId id="893" r:id="rId67"/>
    <p:sldId id="979" r:id="rId68"/>
    <p:sldId id="929" r:id="rId69"/>
    <p:sldId id="891" r:id="rId70"/>
    <p:sldId id="980" r:id="rId71"/>
    <p:sldId id="885" r:id="rId72"/>
    <p:sldId id="902" r:id="rId73"/>
    <p:sldId id="900" r:id="rId74"/>
    <p:sldId id="918" r:id="rId75"/>
    <p:sldId id="924" r:id="rId76"/>
    <p:sldId id="904" r:id="rId77"/>
    <p:sldId id="919" r:id="rId78"/>
    <p:sldId id="925" r:id="rId79"/>
    <p:sldId id="906" r:id="rId80"/>
    <p:sldId id="907" r:id="rId81"/>
    <p:sldId id="926" r:id="rId82"/>
    <p:sldId id="967" r:id="rId83"/>
    <p:sldId id="908" r:id="rId84"/>
    <p:sldId id="933" r:id="rId85"/>
    <p:sldId id="934" r:id="rId86"/>
    <p:sldId id="943" r:id="rId87"/>
    <p:sldId id="986" r:id="rId88"/>
    <p:sldId id="936" r:id="rId89"/>
    <p:sldId id="909" r:id="rId90"/>
    <p:sldId id="911" r:id="rId91"/>
    <p:sldId id="944" r:id="rId92"/>
    <p:sldId id="931" r:id="rId93"/>
    <p:sldId id="946" r:id="rId94"/>
    <p:sldId id="947" r:id="rId95"/>
    <p:sldId id="945" r:id="rId96"/>
    <p:sldId id="968" r:id="rId97"/>
    <p:sldId id="987" r:id="rId98"/>
    <p:sldId id="988" r:id="rId99"/>
    <p:sldId id="989" r:id="rId100"/>
    <p:sldId id="932" r:id="rId101"/>
    <p:sldId id="948" r:id="rId10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1AAF98F7-7F0A-3C4F-89CE-2AF2073E4238}">
          <p14:sldIdLst>
            <p14:sldId id="256"/>
          </p14:sldIdLst>
        </p14:section>
        <p14:section name="Depression: introduction" id="{9DFB9D80-1B31-6C45-BF53-F1DB09E17703}">
          <p14:sldIdLst>
            <p14:sldId id="437"/>
            <p14:sldId id="821"/>
            <p14:sldId id="820"/>
            <p14:sldId id="824"/>
            <p14:sldId id="822"/>
            <p14:sldId id="823"/>
            <p14:sldId id="825"/>
            <p14:sldId id="949"/>
            <p14:sldId id="826"/>
            <p14:sldId id="827"/>
            <p14:sldId id="950"/>
            <p14:sldId id="742"/>
            <p14:sldId id="973"/>
            <p14:sldId id="828"/>
            <p14:sldId id="829"/>
            <p14:sldId id="846"/>
            <p14:sldId id="832"/>
            <p14:sldId id="847"/>
            <p14:sldId id="849"/>
            <p14:sldId id="850"/>
            <p14:sldId id="868"/>
            <p14:sldId id="870"/>
            <p14:sldId id="974"/>
            <p14:sldId id="857"/>
            <p14:sldId id="856"/>
            <p14:sldId id="872"/>
            <p14:sldId id="873"/>
            <p14:sldId id="858"/>
            <p14:sldId id="869"/>
            <p14:sldId id="975"/>
            <p14:sldId id="951"/>
            <p14:sldId id="961"/>
            <p14:sldId id="952"/>
            <p14:sldId id="953"/>
            <p14:sldId id="954"/>
            <p14:sldId id="959"/>
            <p14:sldId id="960"/>
            <p14:sldId id="969"/>
            <p14:sldId id="970"/>
            <p14:sldId id="971"/>
            <p14:sldId id="972"/>
            <p14:sldId id="854"/>
            <p14:sldId id="859"/>
            <p14:sldId id="862"/>
            <p14:sldId id="978"/>
            <p14:sldId id="977"/>
            <p14:sldId id="874"/>
            <p14:sldId id="866"/>
            <p14:sldId id="877"/>
            <p14:sldId id="867"/>
            <p14:sldId id="876"/>
            <p14:sldId id="878"/>
            <p14:sldId id="879"/>
            <p14:sldId id="884"/>
            <p14:sldId id="890"/>
            <p14:sldId id="966"/>
            <p14:sldId id="896"/>
            <p14:sldId id="981"/>
            <p14:sldId id="982"/>
            <p14:sldId id="983"/>
            <p14:sldId id="984"/>
            <p14:sldId id="985"/>
            <p14:sldId id="892"/>
            <p14:sldId id="898"/>
            <p14:sldId id="893"/>
            <p14:sldId id="979"/>
            <p14:sldId id="929"/>
            <p14:sldId id="891"/>
            <p14:sldId id="980"/>
            <p14:sldId id="885"/>
            <p14:sldId id="902"/>
            <p14:sldId id="900"/>
            <p14:sldId id="918"/>
            <p14:sldId id="924"/>
            <p14:sldId id="904"/>
            <p14:sldId id="919"/>
            <p14:sldId id="925"/>
            <p14:sldId id="906"/>
            <p14:sldId id="907"/>
            <p14:sldId id="926"/>
            <p14:sldId id="967"/>
            <p14:sldId id="908"/>
            <p14:sldId id="933"/>
            <p14:sldId id="934"/>
            <p14:sldId id="943"/>
            <p14:sldId id="986"/>
            <p14:sldId id="936"/>
            <p14:sldId id="909"/>
            <p14:sldId id="911"/>
            <p14:sldId id="944"/>
            <p14:sldId id="931"/>
            <p14:sldId id="946"/>
            <p14:sldId id="947"/>
            <p14:sldId id="945"/>
            <p14:sldId id="968"/>
            <p14:sldId id="987"/>
            <p14:sldId id="988"/>
            <p14:sldId id="989"/>
            <p14:sldId id="932"/>
            <p14:sldId id="948"/>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iko Frie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504D"/>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3" autoAdjust="0"/>
    <p:restoredTop sz="70504" autoAdjust="0"/>
  </p:normalViewPr>
  <p:slideViewPr>
    <p:cSldViewPr snapToGrid="0" snapToObjects="1">
      <p:cViewPr>
        <p:scale>
          <a:sx n="64" d="100"/>
          <a:sy n="64" d="100"/>
        </p:scale>
        <p:origin x="-155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2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viewProps" Target="view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108"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EDED2F-C148-F144-9487-4A1C2AC83E5B}" type="datetime1">
              <a:rPr lang="en-US" smtClean="0"/>
              <a:t>3/21/2016</a:t>
            </a:fld>
            <a:endParaRPr lang="en-US"/>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D9DEF15-7021-5843-A067-ED3B9AD281B5}" type="slidenum">
              <a:rPr lang="en-US" smtClean="0"/>
              <a:t>‹nr.›</a:t>
            </a:fld>
            <a:endParaRPr lang="en-US"/>
          </a:p>
        </p:txBody>
      </p:sp>
    </p:spTree>
    <p:extLst>
      <p:ext uri="{BB962C8B-B14F-4D97-AF65-F5344CB8AC3E}">
        <p14:creationId xmlns:p14="http://schemas.microsoft.com/office/powerpoint/2010/main" val="20350624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4888B-07EB-4041-A369-8A9C01772FC8}" type="datetime1">
              <a:rPr lang="en-US" smtClean="0"/>
              <a:t>3/21/2016</a:t>
            </a:fld>
            <a:endParaRPr lang="en-US"/>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B9C0F0-4277-3F46-A614-A4DC2EFA1CA1}" type="slidenum">
              <a:rPr lang="en-US" smtClean="0"/>
              <a:pPr/>
              <a:t>‹nr.›</a:t>
            </a:fld>
            <a:endParaRPr lang="en-US"/>
          </a:p>
        </p:txBody>
      </p:sp>
    </p:spTree>
    <p:extLst>
      <p:ext uri="{BB962C8B-B14F-4D97-AF65-F5344CB8AC3E}">
        <p14:creationId xmlns:p14="http://schemas.microsoft.com/office/powerpoint/2010/main" val="227564215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16</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At the turn of the 19</a:t>
            </a:r>
            <a:r>
              <a:rPr lang="en-US" baseline="30000" dirty="0" smtClean="0"/>
              <a:t>th</a:t>
            </a:r>
            <a:r>
              <a:rPr lang="en-US" baseline="0" dirty="0" smtClean="0"/>
              <a:t> century, Koch discovered …</a:t>
            </a:r>
          </a:p>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At the turn of the 19</a:t>
            </a:r>
            <a:r>
              <a:rPr lang="en-US" baseline="30000" dirty="0" smtClean="0"/>
              <a:t>th</a:t>
            </a:r>
            <a:r>
              <a:rPr lang="en-US" baseline="0" dirty="0" smtClean="0"/>
              <a:t> century, Koch discovered …</a:t>
            </a:r>
          </a:p>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At the turn of the 19</a:t>
            </a:r>
            <a:r>
              <a:rPr lang="en-US" baseline="30000" dirty="0" smtClean="0"/>
              <a:t>th</a:t>
            </a:r>
            <a:r>
              <a:rPr lang="en-US" baseline="0" dirty="0" smtClean="0"/>
              <a:t> century, Koch discovered …</a:t>
            </a:r>
          </a:p>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At the turn of the 19</a:t>
            </a:r>
            <a:r>
              <a:rPr lang="en-US" baseline="30000" dirty="0" smtClean="0"/>
              <a:t>th</a:t>
            </a:r>
            <a:r>
              <a:rPr lang="en-US" baseline="0" dirty="0" smtClean="0"/>
              <a:t> century, Koch discovered …</a:t>
            </a:r>
          </a:p>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At the turn of the 19</a:t>
            </a:r>
            <a:r>
              <a:rPr lang="en-US" baseline="30000" dirty="0" smtClean="0"/>
              <a:t>th</a:t>
            </a:r>
            <a:r>
              <a:rPr lang="en-US" baseline="0" dirty="0" smtClean="0"/>
              <a:t> century, Koch discovered …</a:t>
            </a:r>
          </a:p>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23</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At the turn of the 19</a:t>
            </a:r>
            <a:r>
              <a:rPr lang="en-US" baseline="30000" dirty="0" smtClean="0"/>
              <a:t>th</a:t>
            </a:r>
            <a:r>
              <a:rPr lang="en-US" baseline="0" dirty="0" smtClean="0"/>
              <a:t> century, Koch discovered …</a:t>
            </a:r>
          </a:p>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30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dirty="0" smtClean="0"/>
              <a:t>So let's take a more detailed look at the symptoms.</a:t>
            </a:r>
            <a:r>
              <a:rPr lang="en-US" baseline="0" dirty="0" smtClean="0"/>
              <a:t> </a:t>
            </a:r>
          </a:p>
          <a:p>
            <a:pPr>
              <a:buFontTx/>
              <a:buChar char="•"/>
            </a:pPr>
            <a:r>
              <a:rPr lang="en-US" baseline="0" dirty="0" smtClean="0"/>
              <a:t>The DSM lists 9 disparate psychiatric criterion symptoms for depression, which is quite a large number for one syndrome.</a:t>
            </a:r>
          </a:p>
        </p:txBody>
      </p:sp>
      <p:sp>
        <p:nvSpPr>
          <p:cNvPr id="4" name="Foliennummernplatzhalter 3"/>
          <p:cNvSpPr>
            <a:spLocks noGrp="1"/>
          </p:cNvSpPr>
          <p:nvPr>
            <p:ph type="sldNum" sz="quarter" idx="10"/>
          </p:nvPr>
        </p:nvSpPr>
        <p:spPr/>
        <p:txBody>
          <a:bodyPr/>
          <a:lstStyle/>
          <a:p>
            <a:fld id="{13B9C0F0-4277-3F46-A614-A4DC2EFA1CA1}" type="slidenum">
              <a:rPr lang="en-US" smtClean="0"/>
              <a:pPr/>
              <a:t>32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dirty="0" smtClean="0"/>
              <a:t>So let's take a more detailed look at the symptoms.</a:t>
            </a:r>
            <a:r>
              <a:rPr lang="en-US" baseline="0" dirty="0" smtClean="0"/>
              <a:t> </a:t>
            </a:r>
          </a:p>
          <a:p>
            <a:pPr>
              <a:buFontTx/>
              <a:buChar char="•"/>
            </a:pPr>
            <a:r>
              <a:rPr lang="en-US" baseline="0" dirty="0" smtClean="0"/>
              <a:t>The DSM lists 9 disparate psychiatric criterion symptoms for depression, which is quite a large number for one syndrome.</a:t>
            </a:r>
          </a:p>
        </p:txBody>
      </p:sp>
      <p:sp>
        <p:nvSpPr>
          <p:cNvPr id="4" name="Foliennummernplatzhalter 3"/>
          <p:cNvSpPr>
            <a:spLocks noGrp="1"/>
          </p:cNvSpPr>
          <p:nvPr>
            <p:ph type="sldNum" sz="quarter" idx="10"/>
          </p:nvPr>
        </p:nvSpPr>
        <p:spPr/>
        <p:txBody>
          <a:bodyPr/>
          <a:lstStyle/>
          <a:p>
            <a:fld id="{13B9C0F0-4277-3F46-A614-A4DC2EFA1CA1}"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Char char="•"/>
              <a:tabLst/>
              <a:defRPr/>
            </a:pPr>
            <a:r>
              <a:rPr lang="en-US" baseline="0" dirty="0" smtClean="0"/>
              <a:t>On top of that, 8 of these symptoms are actually compound symptoms consisting of several subsymptoms.</a:t>
            </a:r>
            <a:endParaRPr lang="en-US" dirty="0" smtClean="0"/>
          </a:p>
          <a:p>
            <a:pPr>
              <a:buFontTx/>
              <a:buChar char="•"/>
            </a:pP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34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dirty="0" smtClean="0"/>
              <a:t>And three</a:t>
            </a:r>
            <a:r>
              <a:rPr lang="en-US" baseline="0" dirty="0" smtClean="0"/>
              <a:t> of the symptoms even have contrasting features</a:t>
            </a:r>
          </a:p>
          <a:p>
            <a:pPr>
              <a:buFontTx/>
              <a:buChar char="•"/>
            </a:pPr>
            <a:r>
              <a:rPr lang="en-US" dirty="0" smtClean="0"/>
              <a:t>A very conservative estimation leads to 1497 unique symptom profiles that all qualify for the same diagnosis. </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35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dirty="0" smtClean="0"/>
              <a:t>And three</a:t>
            </a:r>
            <a:r>
              <a:rPr lang="en-US" baseline="0" dirty="0" smtClean="0"/>
              <a:t> of the symptoms even have contrasting features</a:t>
            </a:r>
          </a:p>
          <a:p>
            <a:pPr>
              <a:buFontTx/>
              <a:buChar char="•"/>
            </a:pPr>
            <a:r>
              <a:rPr lang="en-US" dirty="0" smtClean="0"/>
              <a:t>A very conservative estimation leads to 1497 unique symptom profiles that all qualify for the same diagnosis. </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36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dirty="0" smtClean="0"/>
              <a:t>Considered</a:t>
            </a:r>
            <a:r>
              <a:rPr lang="en-US" baseline="0" dirty="0" smtClean="0"/>
              <a:t> highly representative</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While cross-sectional, we have causality in here.</a:t>
            </a:r>
          </a:p>
          <a:p>
            <a:pPr>
              <a:buFontTx/>
              <a:buChar char="•"/>
            </a:pP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44</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54</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Green lines are positive standardized regression weights of symptoms on risk factors, red lines negative ones. One of the most interesting effects here is sex: female sex (in this case the green lines) predicts increases of fatigue, sleep and appetite problems, while male interns are at a heightened risk to develop suicidal ideation during residency stress. </a:t>
            </a:r>
          </a:p>
          <a:p>
            <a:pPr>
              <a:buFontTx/>
              <a:buChar char="•"/>
            </a:pPr>
            <a:endParaRPr lang="en-US" dirty="0" smtClean="0"/>
          </a:p>
          <a:p>
            <a:pPr>
              <a:buFontTx/>
              <a:buChar char="•"/>
            </a:pPr>
            <a:r>
              <a:rPr lang="en-US" dirty="0" smtClean="0"/>
              <a:t>1 little interest or plea- sure in doing things (interest), </a:t>
            </a:r>
          </a:p>
          <a:p>
            <a:pPr>
              <a:buFontTx/>
              <a:buChar char="•"/>
            </a:pPr>
            <a:r>
              <a:rPr lang="en-US" dirty="0" smtClean="0"/>
              <a:t>2 feeling depressed or hopeless (depressed), </a:t>
            </a:r>
          </a:p>
          <a:p>
            <a:pPr>
              <a:buFontTx/>
              <a:buChar char="•"/>
            </a:pPr>
            <a:r>
              <a:rPr lang="en-US" dirty="0" smtClean="0"/>
              <a:t>3</a:t>
            </a:r>
            <a:r>
              <a:rPr lang="en-US" baseline="0" dirty="0" smtClean="0"/>
              <a:t> </a:t>
            </a:r>
            <a:r>
              <a:rPr lang="en-US" dirty="0" smtClean="0"/>
              <a:t>sleep problems (sleep), </a:t>
            </a:r>
          </a:p>
          <a:p>
            <a:pPr>
              <a:buFontTx/>
              <a:buChar char="•"/>
            </a:pPr>
            <a:r>
              <a:rPr lang="en-US" dirty="0" smtClean="0"/>
              <a:t>4 feeling tired (fatigue), </a:t>
            </a:r>
          </a:p>
          <a:p>
            <a:pPr>
              <a:buFontTx/>
              <a:buChar char="•"/>
            </a:pPr>
            <a:r>
              <a:rPr lang="en-US" dirty="0" smtClean="0"/>
              <a:t>5 appetite problems (appetite), </a:t>
            </a:r>
          </a:p>
          <a:p>
            <a:pPr>
              <a:buFontTx/>
              <a:buChar char="•"/>
            </a:pPr>
            <a:r>
              <a:rPr lang="en-US" dirty="0" smtClean="0"/>
              <a:t>6 feeling bad about yourself/that you are a failure (self-blame), </a:t>
            </a:r>
          </a:p>
          <a:p>
            <a:pPr>
              <a:buFontTx/>
              <a:buChar char="•"/>
            </a:pPr>
            <a:r>
              <a:rPr lang="en-US" dirty="0" smtClean="0"/>
              <a:t>7</a:t>
            </a:r>
            <a:r>
              <a:rPr lang="en-US" baseline="0" dirty="0" smtClean="0"/>
              <a:t> </a:t>
            </a:r>
            <a:r>
              <a:rPr lang="en-US" dirty="0" smtClean="0"/>
              <a:t>trouble concentrating on things (concentration), </a:t>
            </a:r>
          </a:p>
          <a:p>
            <a:pPr>
              <a:buFontTx/>
              <a:buChar char="•"/>
            </a:pPr>
            <a:r>
              <a:rPr lang="en-US" dirty="0" smtClean="0"/>
              <a:t>8 </a:t>
            </a:r>
            <a:r>
              <a:rPr lang="en-US" dirty="0" err="1" smtClean="0"/>
              <a:t>mov</a:t>
            </a:r>
            <a:r>
              <a:rPr lang="en-US" dirty="0" smtClean="0"/>
              <a:t>- </a:t>
            </a:r>
            <a:r>
              <a:rPr lang="en-US" dirty="0" err="1" smtClean="0"/>
              <a:t>ing</a:t>
            </a:r>
            <a:r>
              <a:rPr lang="en-US" dirty="0" smtClean="0"/>
              <a:t> or speaking slowly/being fidgety or restless (</a:t>
            </a:r>
            <a:r>
              <a:rPr lang="en-US" dirty="0" err="1" smtClean="0"/>
              <a:t>psy</a:t>
            </a:r>
            <a:r>
              <a:rPr lang="en-US" dirty="0" smtClean="0"/>
              <a:t>- </a:t>
            </a:r>
            <a:r>
              <a:rPr lang="en-US" dirty="0" err="1" smtClean="0"/>
              <a:t>chomotor</a:t>
            </a:r>
            <a:r>
              <a:rPr lang="en-US" dirty="0" smtClean="0"/>
              <a:t>), </a:t>
            </a:r>
          </a:p>
          <a:p>
            <a:pPr>
              <a:buFontTx/>
              <a:buChar char="•"/>
            </a:pPr>
            <a:r>
              <a:rPr lang="en-US" dirty="0" smtClean="0"/>
              <a:t>9 and suicidal ideation (suicide).</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60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Green lines are positive standardized regression weights of symptoms on risk factors, red lines negative ones. One of the most interesting effects here is sex: female sex (in this case the green lines) predicts increases of fatigue, sleep and appetite problems, while male interns are at a heightened risk to develop suicidal ideation during residency stress. </a:t>
            </a:r>
          </a:p>
          <a:p>
            <a:pPr>
              <a:buFontTx/>
              <a:buChar char="•"/>
            </a:pPr>
            <a:endParaRPr lang="en-US" dirty="0" smtClean="0"/>
          </a:p>
          <a:p>
            <a:pPr>
              <a:buFontTx/>
              <a:buChar char="•"/>
            </a:pPr>
            <a:r>
              <a:rPr lang="en-US" dirty="0" smtClean="0"/>
              <a:t>1 little interest or plea- sure in doing things (interest), </a:t>
            </a:r>
          </a:p>
          <a:p>
            <a:pPr>
              <a:buFontTx/>
              <a:buChar char="•"/>
            </a:pPr>
            <a:r>
              <a:rPr lang="en-US" dirty="0" smtClean="0"/>
              <a:t>2 feeling depressed or hopeless (depressed), </a:t>
            </a:r>
          </a:p>
          <a:p>
            <a:pPr>
              <a:buFontTx/>
              <a:buChar char="•"/>
            </a:pPr>
            <a:r>
              <a:rPr lang="en-US" dirty="0" smtClean="0"/>
              <a:t>3</a:t>
            </a:r>
            <a:r>
              <a:rPr lang="en-US" baseline="0" dirty="0" smtClean="0"/>
              <a:t> </a:t>
            </a:r>
            <a:r>
              <a:rPr lang="en-US" dirty="0" smtClean="0"/>
              <a:t>sleep problems (sleep), </a:t>
            </a:r>
          </a:p>
          <a:p>
            <a:pPr>
              <a:buFontTx/>
              <a:buChar char="•"/>
            </a:pPr>
            <a:r>
              <a:rPr lang="en-US" dirty="0" smtClean="0"/>
              <a:t>4 feeling tired (fatigue), </a:t>
            </a:r>
          </a:p>
          <a:p>
            <a:pPr>
              <a:buFontTx/>
              <a:buChar char="•"/>
            </a:pPr>
            <a:r>
              <a:rPr lang="en-US" dirty="0" smtClean="0"/>
              <a:t>5 appetite problems (appetite), </a:t>
            </a:r>
          </a:p>
          <a:p>
            <a:pPr>
              <a:buFontTx/>
              <a:buChar char="•"/>
            </a:pPr>
            <a:r>
              <a:rPr lang="en-US" dirty="0" smtClean="0"/>
              <a:t>6 feeling bad about yourself/that you are a failure (self-blame), </a:t>
            </a:r>
          </a:p>
          <a:p>
            <a:pPr>
              <a:buFontTx/>
              <a:buChar char="•"/>
            </a:pPr>
            <a:r>
              <a:rPr lang="en-US" dirty="0" smtClean="0"/>
              <a:t>7</a:t>
            </a:r>
            <a:r>
              <a:rPr lang="en-US" baseline="0" dirty="0" smtClean="0"/>
              <a:t> </a:t>
            </a:r>
            <a:r>
              <a:rPr lang="en-US" dirty="0" smtClean="0"/>
              <a:t>trouble concentrating on things (concentration), </a:t>
            </a:r>
          </a:p>
          <a:p>
            <a:pPr>
              <a:buFontTx/>
              <a:buChar char="•"/>
            </a:pPr>
            <a:r>
              <a:rPr lang="en-US" dirty="0" smtClean="0"/>
              <a:t>8 </a:t>
            </a:r>
            <a:r>
              <a:rPr lang="en-US" dirty="0" err="1" smtClean="0"/>
              <a:t>mov</a:t>
            </a:r>
            <a:r>
              <a:rPr lang="en-US" dirty="0" smtClean="0"/>
              <a:t>- </a:t>
            </a:r>
            <a:r>
              <a:rPr lang="en-US" dirty="0" err="1" smtClean="0"/>
              <a:t>ing</a:t>
            </a:r>
            <a:r>
              <a:rPr lang="en-US" dirty="0" smtClean="0"/>
              <a:t> or speaking slowly/being fidgety or restless (</a:t>
            </a:r>
            <a:r>
              <a:rPr lang="en-US" dirty="0" err="1" smtClean="0"/>
              <a:t>psy</a:t>
            </a:r>
            <a:r>
              <a:rPr lang="en-US" dirty="0" smtClean="0"/>
              <a:t>- </a:t>
            </a:r>
            <a:r>
              <a:rPr lang="en-US" dirty="0" err="1" smtClean="0"/>
              <a:t>chomotor</a:t>
            </a:r>
            <a:r>
              <a:rPr lang="en-US" dirty="0" smtClean="0"/>
              <a:t>), </a:t>
            </a:r>
          </a:p>
          <a:p>
            <a:pPr>
              <a:buFontTx/>
              <a:buChar char="•"/>
            </a:pPr>
            <a:r>
              <a:rPr lang="en-US" dirty="0" smtClean="0"/>
              <a:t>9 and suicidal ideation (suicide).</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61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Green lines are positive standardized regression weights of symptoms on risk factors, red lines negative ones. One of the most interesting effects here is sex: female sex (in this case the green lines) predicts increases of fatigue, sleep and appetite problems, while male interns are at a heightened risk to develop suicidal ideation during residency stress. </a:t>
            </a:r>
          </a:p>
          <a:p>
            <a:pPr>
              <a:buFontTx/>
              <a:buChar char="•"/>
            </a:pPr>
            <a:endParaRPr lang="en-US" dirty="0" smtClean="0"/>
          </a:p>
          <a:p>
            <a:pPr>
              <a:buFontTx/>
              <a:buChar char="•"/>
            </a:pPr>
            <a:r>
              <a:rPr lang="en-US" dirty="0" smtClean="0"/>
              <a:t>1 little interest or plea- sure in doing things (interest), </a:t>
            </a:r>
          </a:p>
          <a:p>
            <a:pPr>
              <a:buFontTx/>
              <a:buChar char="•"/>
            </a:pPr>
            <a:r>
              <a:rPr lang="en-US" dirty="0" smtClean="0"/>
              <a:t>2 feeling depressed or hopeless (depressed), </a:t>
            </a:r>
          </a:p>
          <a:p>
            <a:pPr>
              <a:buFontTx/>
              <a:buChar char="•"/>
            </a:pPr>
            <a:r>
              <a:rPr lang="en-US" dirty="0" smtClean="0"/>
              <a:t>3</a:t>
            </a:r>
            <a:r>
              <a:rPr lang="en-US" baseline="0" dirty="0" smtClean="0"/>
              <a:t> </a:t>
            </a:r>
            <a:r>
              <a:rPr lang="en-US" dirty="0" smtClean="0"/>
              <a:t>sleep problems (sleep), </a:t>
            </a:r>
          </a:p>
          <a:p>
            <a:pPr>
              <a:buFontTx/>
              <a:buChar char="•"/>
            </a:pPr>
            <a:r>
              <a:rPr lang="en-US" dirty="0" smtClean="0"/>
              <a:t>4 feeling tired (fatigue), </a:t>
            </a:r>
          </a:p>
          <a:p>
            <a:pPr>
              <a:buFontTx/>
              <a:buChar char="•"/>
            </a:pPr>
            <a:r>
              <a:rPr lang="en-US" dirty="0" smtClean="0"/>
              <a:t>5 appetite problems (appetite), </a:t>
            </a:r>
          </a:p>
          <a:p>
            <a:pPr>
              <a:buFontTx/>
              <a:buChar char="•"/>
            </a:pPr>
            <a:r>
              <a:rPr lang="en-US" dirty="0" smtClean="0"/>
              <a:t>6 feeling bad about yourself/that you are a failure (self-blame), </a:t>
            </a:r>
          </a:p>
          <a:p>
            <a:pPr>
              <a:buFontTx/>
              <a:buChar char="•"/>
            </a:pPr>
            <a:r>
              <a:rPr lang="en-US" dirty="0" smtClean="0"/>
              <a:t>7</a:t>
            </a:r>
            <a:r>
              <a:rPr lang="en-US" baseline="0" dirty="0" smtClean="0"/>
              <a:t> </a:t>
            </a:r>
            <a:r>
              <a:rPr lang="en-US" dirty="0" smtClean="0"/>
              <a:t>trouble concentrating on things (concentration), </a:t>
            </a:r>
          </a:p>
          <a:p>
            <a:pPr>
              <a:buFontTx/>
              <a:buChar char="•"/>
            </a:pPr>
            <a:r>
              <a:rPr lang="en-US" dirty="0" smtClean="0"/>
              <a:t>8 </a:t>
            </a:r>
            <a:r>
              <a:rPr lang="en-US" dirty="0" err="1" smtClean="0"/>
              <a:t>mov</a:t>
            </a:r>
            <a:r>
              <a:rPr lang="en-US" dirty="0" smtClean="0"/>
              <a:t>- </a:t>
            </a:r>
            <a:r>
              <a:rPr lang="en-US" dirty="0" err="1" smtClean="0"/>
              <a:t>ing</a:t>
            </a:r>
            <a:r>
              <a:rPr lang="en-US" dirty="0" smtClean="0"/>
              <a:t> or speaking slowly/being fidgety or restless (</a:t>
            </a:r>
            <a:r>
              <a:rPr lang="en-US" dirty="0" err="1" smtClean="0"/>
              <a:t>psy</a:t>
            </a:r>
            <a:r>
              <a:rPr lang="en-US" dirty="0" smtClean="0"/>
              <a:t>- </a:t>
            </a:r>
            <a:r>
              <a:rPr lang="en-US" dirty="0" err="1" smtClean="0"/>
              <a:t>chomotor</a:t>
            </a:r>
            <a:r>
              <a:rPr lang="en-US" dirty="0" smtClean="0"/>
              <a:t>), </a:t>
            </a:r>
          </a:p>
          <a:p>
            <a:pPr>
              <a:buFontTx/>
              <a:buChar char="•"/>
            </a:pPr>
            <a:r>
              <a:rPr lang="en-US" dirty="0" smtClean="0"/>
              <a:t>9 and suicidal ideation (suicide).</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62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r>
              <a:rPr lang="en-US" baseline="0" dirty="0" smtClean="0"/>
              <a:t>Green lines are positive standardized regression weights of symptoms on risk factors, red lines negative ones. One of the most interesting effects here is sex: female sex (in this case the green lines) predicts increases of fatigue, sleep and appetite problems, while male interns are at a heightened risk to develop suicidal ideation during residency stress. </a:t>
            </a:r>
          </a:p>
          <a:p>
            <a:pPr>
              <a:buFontTx/>
              <a:buChar char="•"/>
            </a:pPr>
            <a:endParaRPr lang="en-US" dirty="0" smtClean="0"/>
          </a:p>
          <a:p>
            <a:pPr>
              <a:buFontTx/>
              <a:buChar char="•"/>
            </a:pPr>
            <a:r>
              <a:rPr lang="en-US" dirty="0" smtClean="0"/>
              <a:t>1 little interest or plea- sure in doing things (interest), </a:t>
            </a:r>
          </a:p>
          <a:p>
            <a:pPr>
              <a:buFontTx/>
              <a:buChar char="•"/>
            </a:pPr>
            <a:r>
              <a:rPr lang="en-US" dirty="0" smtClean="0"/>
              <a:t>2 feeling depressed or hopeless (depressed), </a:t>
            </a:r>
          </a:p>
          <a:p>
            <a:pPr>
              <a:buFontTx/>
              <a:buChar char="•"/>
            </a:pPr>
            <a:r>
              <a:rPr lang="en-US" dirty="0" smtClean="0"/>
              <a:t>3</a:t>
            </a:r>
            <a:r>
              <a:rPr lang="en-US" baseline="0" dirty="0" smtClean="0"/>
              <a:t> </a:t>
            </a:r>
            <a:r>
              <a:rPr lang="en-US" dirty="0" smtClean="0"/>
              <a:t>sleep problems (sleep), </a:t>
            </a:r>
          </a:p>
          <a:p>
            <a:pPr>
              <a:buFontTx/>
              <a:buChar char="•"/>
            </a:pPr>
            <a:r>
              <a:rPr lang="en-US" dirty="0" smtClean="0"/>
              <a:t>4 feeling tired (fatigue), </a:t>
            </a:r>
          </a:p>
          <a:p>
            <a:pPr>
              <a:buFontTx/>
              <a:buChar char="•"/>
            </a:pPr>
            <a:r>
              <a:rPr lang="en-US" dirty="0" smtClean="0"/>
              <a:t>5 appetite problems (appetite), </a:t>
            </a:r>
          </a:p>
          <a:p>
            <a:pPr>
              <a:buFontTx/>
              <a:buChar char="•"/>
            </a:pPr>
            <a:r>
              <a:rPr lang="en-US" dirty="0" smtClean="0"/>
              <a:t>6 feeling bad about yourself/that you are a failure (self-blame), </a:t>
            </a:r>
          </a:p>
          <a:p>
            <a:pPr>
              <a:buFontTx/>
              <a:buChar char="•"/>
            </a:pPr>
            <a:r>
              <a:rPr lang="en-US" dirty="0" smtClean="0"/>
              <a:t>7</a:t>
            </a:r>
            <a:r>
              <a:rPr lang="en-US" baseline="0" dirty="0" smtClean="0"/>
              <a:t> </a:t>
            </a:r>
            <a:r>
              <a:rPr lang="en-US" dirty="0" smtClean="0"/>
              <a:t>trouble concentrating on things (concentration), </a:t>
            </a:r>
          </a:p>
          <a:p>
            <a:pPr>
              <a:buFontTx/>
              <a:buChar char="•"/>
            </a:pPr>
            <a:r>
              <a:rPr lang="en-US" dirty="0" smtClean="0"/>
              <a:t>8 </a:t>
            </a:r>
            <a:r>
              <a:rPr lang="en-US" dirty="0" err="1" smtClean="0"/>
              <a:t>mov</a:t>
            </a:r>
            <a:r>
              <a:rPr lang="en-US" dirty="0" smtClean="0"/>
              <a:t>- </a:t>
            </a:r>
            <a:r>
              <a:rPr lang="en-US" dirty="0" err="1" smtClean="0"/>
              <a:t>ing</a:t>
            </a:r>
            <a:r>
              <a:rPr lang="en-US" dirty="0" smtClean="0"/>
              <a:t> or speaking slowly/being fidgety or restless (</a:t>
            </a:r>
            <a:r>
              <a:rPr lang="en-US" dirty="0" err="1" smtClean="0"/>
              <a:t>psy</a:t>
            </a:r>
            <a:r>
              <a:rPr lang="en-US" dirty="0" smtClean="0"/>
              <a:t>- </a:t>
            </a:r>
            <a:r>
              <a:rPr lang="en-US" dirty="0" err="1" smtClean="0"/>
              <a:t>chomotor</a:t>
            </a:r>
            <a:r>
              <a:rPr lang="en-US" dirty="0" smtClean="0"/>
              <a:t>), </a:t>
            </a:r>
          </a:p>
          <a:p>
            <a:pPr>
              <a:buFontTx/>
              <a:buChar char="•"/>
            </a:pPr>
            <a:r>
              <a:rPr lang="en-US" dirty="0" smtClean="0"/>
              <a:t>9 and suicidal ideation (suicide).</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63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3</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en-US" dirty="0" smtClean="0"/>
          </a:p>
          <a:p>
            <a:pPr marL="171450" indent="-171450">
              <a:buFontTx/>
              <a:buChar char="•"/>
            </a:pPr>
            <a:endParaRPr lang="en-US" dirty="0" smtClean="0"/>
          </a:p>
          <a:p>
            <a:pPr marL="171450" indent="-171450">
              <a:buFontTx/>
              <a:buChar char="•"/>
            </a:pPr>
            <a:r>
              <a:rPr lang="en-US" dirty="0" smtClean="0"/>
              <a:t>((CI obtained through bootstrapping capabilities of </a:t>
            </a:r>
            <a:r>
              <a:rPr lang="en-US" dirty="0" err="1" smtClean="0"/>
              <a:t>rela</a:t>
            </a:r>
            <a:r>
              <a:rPr lang="en-US" dirty="0" smtClean="0"/>
              <a:t> </a:t>
            </a:r>
            <a:r>
              <a:rPr lang="en-US" dirty="0" err="1" smtClean="0"/>
              <a:t>impo</a:t>
            </a:r>
            <a:r>
              <a:rPr lang="en-US" dirty="0" smtClean="0"/>
              <a:t> package</a:t>
            </a:r>
          </a:p>
          <a:p>
            <a:pPr marL="171450" indent="-171450">
              <a:buFontTx/>
              <a:buChar char="•"/>
            </a:pPr>
            <a:r>
              <a:rPr lang="en-US" dirty="0" smtClean="0"/>
              <a:t>Predicted</a:t>
            </a:r>
            <a:r>
              <a:rPr lang="en-US" baseline="0" dirty="0" smtClean="0"/>
              <a:t> RI by means, not significant.))</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65</a:t>
            </a:fld>
            <a:endParaRPr lang="en-US"/>
          </a:p>
        </p:txBody>
      </p:sp>
    </p:spTree>
    <p:extLst>
      <p:ext uri="{BB962C8B-B14F-4D97-AF65-F5344CB8AC3E}">
        <p14:creationId xmlns:p14="http://schemas.microsoft.com/office/powerpoint/2010/main" val="1655035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72</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91</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92</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93</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94</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95</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96</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97</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98</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9C0F0-4277-3F46-A614-A4DC2EFA1CA1}" type="slidenum">
              <a:rPr lang="en-US" smtClean="0"/>
              <a:pPr/>
              <a:t>4</a:t>
            </a:fld>
            <a:endParaRPr lang="en-US"/>
          </a:p>
        </p:txBody>
      </p:sp>
    </p:spTree>
    <p:extLst>
      <p:ext uri="{BB962C8B-B14F-4D97-AF65-F5344CB8AC3E}">
        <p14:creationId xmlns:p14="http://schemas.microsoft.com/office/powerpoint/2010/main" val="1846639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This</a:t>
            </a:r>
            <a:r>
              <a:rPr lang="en-US" baseline="0" dirty="0" smtClean="0"/>
              <a:t> leads to four implications</a:t>
            </a:r>
          </a:p>
          <a:p>
            <a:pPr marL="171450" indent="-171450">
              <a:buFontTx/>
              <a:buChar char="-"/>
            </a:pPr>
            <a:r>
              <a:rPr lang="en-US" baseline="0" dirty="0" smtClean="0"/>
              <a:t>+treatment efficacy, genetics, neuroimaging are fields that may potentially benefit from these analyses</a:t>
            </a:r>
          </a:p>
          <a:p>
            <a:pPr marL="171450" indent="-171450">
              <a:buFontTx/>
              <a:buChar char="-"/>
            </a:pPr>
            <a:endParaRPr lang="de-DE" baseline="0" dirty="0" smtClean="0"/>
          </a:p>
          <a:p>
            <a:pPr marL="171450" indent="-171450">
              <a:buFontTx/>
              <a:buChar char="-"/>
            </a:pPr>
            <a:r>
              <a:rPr lang="de-DE" baseline="0" dirty="0" smtClean="0"/>
              <a:t>2. </a:t>
            </a:r>
            <a:r>
              <a:rPr lang="de-DE" baseline="0" dirty="0" err="1" smtClean="0"/>
              <a:t>if</a:t>
            </a:r>
            <a:r>
              <a:rPr lang="de-DE" baseline="0" dirty="0" smtClean="0"/>
              <a:t> </a:t>
            </a:r>
            <a:r>
              <a:rPr lang="de-DE" baseline="0" dirty="0" err="1" smtClean="0"/>
              <a:t>psychomotor</a:t>
            </a:r>
            <a:r>
              <a:rPr lang="de-DE" baseline="0" dirty="0" smtClean="0"/>
              <a:t> </a:t>
            </a:r>
            <a:r>
              <a:rPr lang="de-DE" baseline="0" dirty="0" err="1" smtClean="0"/>
              <a:t>retardation</a:t>
            </a:r>
            <a:r>
              <a:rPr lang="de-DE" baseline="0" dirty="0" smtClean="0"/>
              <a:t> </a:t>
            </a:r>
            <a:r>
              <a:rPr lang="de-DE" baseline="0" dirty="0" err="1" smtClean="0"/>
              <a:t>and</a:t>
            </a:r>
            <a:r>
              <a:rPr lang="de-DE" baseline="0" dirty="0" smtClean="0"/>
              <a:t> </a:t>
            </a:r>
            <a:r>
              <a:rPr lang="de-DE" baseline="0" dirty="0" err="1" smtClean="0"/>
              <a:t>agitation</a:t>
            </a:r>
            <a:r>
              <a:rPr lang="de-DE" baseline="0" dirty="0" smtClean="0"/>
              <a:t> </a:t>
            </a:r>
            <a:r>
              <a:rPr lang="de-DE" baseline="0" dirty="0" err="1" smtClean="0"/>
              <a:t>have</a:t>
            </a:r>
            <a:r>
              <a:rPr lang="de-DE" baseline="0" dirty="0" smtClean="0"/>
              <a:t> different </a:t>
            </a:r>
            <a:r>
              <a:rPr lang="de-DE" baseline="0" dirty="0" err="1" smtClean="0"/>
              <a:t>risk</a:t>
            </a:r>
            <a:r>
              <a:rPr lang="de-DE" baseline="0" dirty="0" smtClean="0"/>
              <a:t> </a:t>
            </a:r>
            <a:r>
              <a:rPr lang="de-DE" baseline="0" dirty="0" err="1" smtClean="0"/>
              <a:t>factors</a:t>
            </a:r>
            <a:r>
              <a:rPr lang="de-DE" baseline="0" dirty="0" smtClean="0"/>
              <a:t>, </a:t>
            </a:r>
            <a:r>
              <a:rPr lang="de-DE" baseline="0" dirty="0" err="1" smtClean="0"/>
              <a:t>and</a:t>
            </a:r>
            <a:r>
              <a:rPr lang="de-DE" baseline="0" dirty="0" smtClean="0"/>
              <a:t> a different </a:t>
            </a:r>
            <a:r>
              <a:rPr lang="de-DE" baseline="0" dirty="0" err="1" smtClean="0"/>
              <a:t>underlying</a:t>
            </a:r>
            <a:r>
              <a:rPr lang="de-DE" baseline="0" dirty="0" smtClean="0"/>
              <a:t> </a:t>
            </a:r>
            <a:r>
              <a:rPr lang="de-DE" baseline="0" dirty="0" err="1" smtClean="0"/>
              <a:t>genetic</a:t>
            </a:r>
            <a:r>
              <a:rPr lang="de-DE" baseline="0" dirty="0" smtClean="0"/>
              <a:t> </a:t>
            </a:r>
            <a:r>
              <a:rPr lang="de-DE" baseline="0" dirty="0" err="1" smtClean="0"/>
              <a:t>architecture</a:t>
            </a:r>
            <a:r>
              <a:rPr lang="de-DE" baseline="0" dirty="0" smtClean="0"/>
              <a:t>, </a:t>
            </a:r>
            <a:r>
              <a:rPr lang="de-DE" baseline="0" dirty="0" err="1" smtClean="0"/>
              <a:t>and</a:t>
            </a:r>
            <a:r>
              <a:rPr lang="de-DE" baseline="0" dirty="0" smtClean="0"/>
              <a:t> </a:t>
            </a:r>
            <a:r>
              <a:rPr lang="de-DE" baseline="0" dirty="0" err="1" smtClean="0"/>
              <a:t>contribute</a:t>
            </a:r>
            <a:r>
              <a:rPr lang="de-DE" baseline="0" dirty="0" smtClean="0"/>
              <a:t> </a:t>
            </a:r>
            <a:r>
              <a:rPr lang="de-DE" baseline="0" dirty="0" err="1" smtClean="0"/>
              <a:t>differentially</a:t>
            </a:r>
            <a:r>
              <a:rPr lang="de-DE" baseline="0" dirty="0" smtClean="0"/>
              <a:t> </a:t>
            </a:r>
            <a:r>
              <a:rPr lang="de-DE" baseline="0" dirty="0" err="1" smtClean="0"/>
              <a:t>to</a:t>
            </a:r>
            <a:r>
              <a:rPr lang="de-DE" baseline="0" dirty="0" smtClean="0"/>
              <a:t> </a:t>
            </a:r>
            <a:r>
              <a:rPr lang="de-DE" baseline="0" dirty="0" err="1" smtClean="0"/>
              <a:t>functioning</a:t>
            </a:r>
            <a:r>
              <a:rPr lang="de-DE" baseline="0" dirty="0" smtClean="0"/>
              <a:t>, </a:t>
            </a:r>
            <a:r>
              <a:rPr lang="de-DE" baseline="0" dirty="0" err="1" smtClean="0"/>
              <a:t>we</a:t>
            </a:r>
            <a:r>
              <a:rPr lang="de-DE" baseline="0" dirty="0" smtClean="0"/>
              <a:t> </a:t>
            </a:r>
            <a:r>
              <a:rPr lang="de-DE" baseline="0" dirty="0" err="1" smtClean="0"/>
              <a:t>need</a:t>
            </a:r>
            <a:r>
              <a:rPr lang="de-DE" baseline="0" dirty="0" smtClean="0"/>
              <a:t> </a:t>
            </a:r>
            <a:r>
              <a:rPr lang="de-DE" baseline="0" dirty="0" err="1" smtClean="0"/>
              <a:t>to</a:t>
            </a:r>
            <a:r>
              <a:rPr lang="de-DE" baseline="0" dirty="0" smtClean="0"/>
              <a:t> </a:t>
            </a:r>
            <a:r>
              <a:rPr lang="de-DE" baseline="0" dirty="0" err="1" smtClean="0"/>
              <a:t>investigate</a:t>
            </a:r>
            <a:r>
              <a:rPr lang="de-DE" baseline="0" dirty="0" smtClean="0"/>
              <a:t> </a:t>
            </a:r>
            <a:r>
              <a:rPr lang="de-DE" baseline="0" dirty="0" err="1" smtClean="0"/>
              <a:t>them</a:t>
            </a:r>
            <a:r>
              <a:rPr lang="de-DE" baseline="0" dirty="0" smtClean="0"/>
              <a:t> </a:t>
            </a:r>
            <a:r>
              <a:rPr lang="de-DE" baseline="0" dirty="0" err="1" smtClean="0"/>
              <a:t>separately</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99</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US" dirty="0" smtClean="0"/>
              <a:t>I suggest modeling causal associations between symptoms across time.</a:t>
            </a:r>
          </a:p>
          <a:p>
            <a:pPr marL="171450" indent="-171450">
              <a:buFontTx/>
              <a:buChar char="-"/>
            </a:pPr>
            <a:r>
              <a:rPr lang="en-US" dirty="0" smtClean="0"/>
              <a:t>If symptoms are not just passive indicators,</a:t>
            </a:r>
            <a:r>
              <a:rPr lang="en-US" baseline="0" dirty="0" smtClean="0"/>
              <a:t> we </a:t>
            </a:r>
            <a:r>
              <a:rPr lang="en-US" baseline="0" dirty="0" err="1" smtClean="0"/>
              <a:t>shuold</a:t>
            </a:r>
            <a:r>
              <a:rPr lang="en-US" baseline="0" dirty="0" smtClean="0"/>
              <a:t> treat them as active variables that hold autonomous causal power</a:t>
            </a:r>
          </a:p>
          <a:p>
            <a:pPr marL="171450" indent="-171450">
              <a:buFontTx/>
              <a:buChar char="-"/>
            </a:pPr>
            <a:r>
              <a:rPr lang="en-US" baseline="0" dirty="0" smtClean="0"/>
              <a:t>The important question becomes: what symptoms are especially causally central in psychopathological networks? This will provide important insights for example for treatment so we can target symptoms that spread symptom activation through the network.</a:t>
            </a:r>
          </a:p>
          <a:p>
            <a:pPr marL="0" indent="0">
              <a:buFontTx/>
              <a:buNone/>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100</a:t>
            </a:fld>
            <a:endParaRPr lang="en-US"/>
          </a:p>
        </p:txBody>
      </p:sp>
    </p:spTree>
    <p:extLst>
      <p:ext uri="{BB962C8B-B14F-4D97-AF65-F5344CB8AC3E}">
        <p14:creationId xmlns:p14="http://schemas.microsoft.com/office/powerpoint/2010/main" val="4112049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smtClean="0"/>
              <a:t>Accepted</a:t>
            </a:r>
            <a:r>
              <a:rPr lang="en-US" baseline="0" dirty="0" smtClean="0"/>
              <a:t> in psych medicine just a few weeks ago</a:t>
            </a:r>
            <a:endParaRPr lang="en-US" dirty="0"/>
          </a:p>
        </p:txBody>
      </p:sp>
      <p:sp>
        <p:nvSpPr>
          <p:cNvPr id="4" name="Foliennummernplatzhalter 3"/>
          <p:cNvSpPr>
            <a:spLocks noGrp="1"/>
          </p:cNvSpPr>
          <p:nvPr>
            <p:ph type="sldNum" sz="quarter" idx="10"/>
          </p:nvPr>
        </p:nvSpPr>
        <p:spPr/>
        <p:txBody>
          <a:bodyPr/>
          <a:lstStyle/>
          <a:p>
            <a:fld id="{13B9C0F0-4277-3F46-A614-A4DC2EFA1CA1}" type="slidenum">
              <a:rPr lang="en-US" smtClean="0"/>
              <a:pPr/>
              <a:t>12</a:t>
            </a:fld>
            <a:endParaRPr lang="en-US"/>
          </a:p>
        </p:txBody>
      </p:sp>
    </p:spTree>
    <p:extLst>
      <p:ext uri="{BB962C8B-B14F-4D97-AF65-F5344CB8AC3E}">
        <p14:creationId xmlns:p14="http://schemas.microsoft.com/office/powerpoint/2010/main" val="1905782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buFontTx/>
              <a:buChar char="•"/>
            </a:pPr>
            <a:endParaRPr lang="en-US" baseline="0" dirty="0" smtClean="0"/>
          </a:p>
        </p:txBody>
      </p:sp>
      <p:sp>
        <p:nvSpPr>
          <p:cNvPr id="4" name="Foliennummernplatzhalter 3"/>
          <p:cNvSpPr>
            <a:spLocks noGrp="1"/>
          </p:cNvSpPr>
          <p:nvPr>
            <p:ph type="sldNum" sz="quarter" idx="10"/>
          </p:nvPr>
        </p:nvSpPr>
        <p:spPr/>
        <p:txBody>
          <a:bodyPr/>
          <a:lstStyle/>
          <a:p>
            <a:fld id="{13B9C0F0-4277-3F46-A614-A4DC2EFA1CA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en-US"/>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en-US"/>
          </a:p>
        </p:txBody>
      </p:sp>
      <p:sp>
        <p:nvSpPr>
          <p:cNvPr id="4" name="Datumsplatzhalter 3"/>
          <p:cNvSpPr>
            <a:spLocks noGrp="1"/>
          </p:cNvSpPr>
          <p:nvPr>
            <p:ph type="dt" sz="half" idx="10"/>
          </p:nvPr>
        </p:nvSpPr>
        <p:spPr/>
        <p:txBody>
          <a:bodyPr/>
          <a:lstStyle/>
          <a:p>
            <a:fld id="{B2369940-E027-43D7-B6D4-D5F2086BCD58}" type="datetime1">
              <a:rPr lang="en-US" smtClean="0"/>
              <a:t>3/21/2016</a:t>
            </a:fld>
            <a:endParaRPr lang="en-US"/>
          </a:p>
        </p:txBody>
      </p:sp>
      <p:sp>
        <p:nvSpPr>
          <p:cNvPr id="5" name="Fußzeilenplatzhalter 4"/>
          <p:cNvSpPr>
            <a:spLocks noGrp="1"/>
          </p:cNvSpPr>
          <p:nvPr>
            <p:ph type="ftr" sz="quarter" idx="11"/>
          </p:nvPr>
        </p:nvSpPr>
        <p:spPr/>
        <p:txBody>
          <a:bodyPr/>
          <a:lstStyle/>
          <a:p>
            <a:r>
              <a:rPr lang="en-US" smtClean="0"/>
              <a:t>1 - Depression</a:t>
            </a:r>
            <a:endParaRPr lang="en-US"/>
          </a:p>
        </p:txBody>
      </p:sp>
      <p:sp>
        <p:nvSpPr>
          <p:cNvPr id="6" name="Foliennummernplatzhalter 5"/>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5D152618-2F6D-4E13-B629-1D215BBDB8E4}" type="datetime1">
              <a:rPr lang="en-US" smtClean="0"/>
              <a:t>3/21/2016</a:t>
            </a:fld>
            <a:endParaRPr lang="en-US"/>
          </a:p>
        </p:txBody>
      </p:sp>
      <p:sp>
        <p:nvSpPr>
          <p:cNvPr id="5" name="Fußzeilenplatzhalter 4"/>
          <p:cNvSpPr>
            <a:spLocks noGrp="1"/>
          </p:cNvSpPr>
          <p:nvPr>
            <p:ph type="ftr" sz="quarter" idx="11"/>
          </p:nvPr>
        </p:nvSpPr>
        <p:spPr/>
        <p:txBody>
          <a:bodyPr/>
          <a:lstStyle/>
          <a:p>
            <a:r>
              <a:rPr lang="en-US" smtClean="0"/>
              <a:t>1 - Depression</a:t>
            </a:r>
            <a:endParaRPr lang="en-US"/>
          </a:p>
        </p:txBody>
      </p:sp>
      <p:sp>
        <p:nvSpPr>
          <p:cNvPr id="6" name="Foliennummernplatzhalter 5"/>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6C61C25D-FDCF-4F8D-9D5A-C4778F65B87C}" type="datetime1">
              <a:rPr lang="en-US" smtClean="0"/>
              <a:t>3/21/2016</a:t>
            </a:fld>
            <a:endParaRPr lang="en-US"/>
          </a:p>
        </p:txBody>
      </p:sp>
      <p:sp>
        <p:nvSpPr>
          <p:cNvPr id="5" name="Fußzeilenplatzhalter 4"/>
          <p:cNvSpPr>
            <a:spLocks noGrp="1"/>
          </p:cNvSpPr>
          <p:nvPr>
            <p:ph type="ftr" sz="quarter" idx="11"/>
          </p:nvPr>
        </p:nvSpPr>
        <p:spPr/>
        <p:txBody>
          <a:bodyPr/>
          <a:lstStyle/>
          <a:p>
            <a:r>
              <a:rPr lang="en-US" smtClean="0"/>
              <a:t>1 - Depression</a:t>
            </a:r>
            <a:endParaRPr lang="en-US"/>
          </a:p>
        </p:txBody>
      </p:sp>
      <p:sp>
        <p:nvSpPr>
          <p:cNvPr id="6" name="Foliennummernplatzhalter 5"/>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3"/>
          <p:cNvSpPr>
            <a:spLocks noGrp="1"/>
          </p:cNvSpPr>
          <p:nvPr>
            <p:ph type="dt" sz="half" idx="10"/>
          </p:nvPr>
        </p:nvSpPr>
        <p:spPr/>
        <p:txBody>
          <a:bodyPr/>
          <a:lstStyle/>
          <a:p>
            <a:fld id="{186E9863-94D9-4D87-AA78-20EE6B32EA84}" type="datetime1">
              <a:rPr lang="en-US" smtClean="0"/>
              <a:t>3/21/2016</a:t>
            </a:fld>
            <a:endParaRPr lang="en-US"/>
          </a:p>
        </p:txBody>
      </p:sp>
      <p:sp>
        <p:nvSpPr>
          <p:cNvPr id="5" name="Fußzeilenplatzhalter 4"/>
          <p:cNvSpPr>
            <a:spLocks noGrp="1"/>
          </p:cNvSpPr>
          <p:nvPr>
            <p:ph type="ftr" sz="quarter" idx="11"/>
          </p:nvPr>
        </p:nvSpPr>
        <p:spPr/>
        <p:txBody>
          <a:bodyPr/>
          <a:lstStyle/>
          <a:p>
            <a:r>
              <a:rPr lang="en-US" smtClean="0"/>
              <a:t>1 - Depression</a:t>
            </a:r>
            <a:endParaRPr lang="en-US"/>
          </a:p>
        </p:txBody>
      </p:sp>
      <p:sp>
        <p:nvSpPr>
          <p:cNvPr id="6" name="Foliennummernplatzhalter 5"/>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Mastertitelformat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p>
            <a:fld id="{7EAA38D3-046B-4BDA-853E-83638CE7D65F}" type="datetime1">
              <a:rPr lang="en-US" smtClean="0"/>
              <a:t>3/21/2016</a:t>
            </a:fld>
            <a:endParaRPr lang="en-US"/>
          </a:p>
        </p:txBody>
      </p:sp>
      <p:sp>
        <p:nvSpPr>
          <p:cNvPr id="5" name="Fußzeilenplatzhalter 4"/>
          <p:cNvSpPr>
            <a:spLocks noGrp="1"/>
          </p:cNvSpPr>
          <p:nvPr>
            <p:ph type="ftr" sz="quarter" idx="11"/>
          </p:nvPr>
        </p:nvSpPr>
        <p:spPr/>
        <p:txBody>
          <a:bodyPr/>
          <a:lstStyle/>
          <a:p>
            <a:r>
              <a:rPr lang="en-US" smtClean="0"/>
              <a:t>1 - Depression</a:t>
            </a:r>
            <a:endParaRPr lang="en-US"/>
          </a:p>
        </p:txBody>
      </p:sp>
      <p:sp>
        <p:nvSpPr>
          <p:cNvPr id="6" name="Foliennummernplatzhalter 5"/>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p>
            <a:fld id="{54B93D55-F6F1-4B44-9851-B4A837CF521E}" type="datetime1">
              <a:rPr lang="en-US" smtClean="0"/>
              <a:t>3/21/2016</a:t>
            </a:fld>
            <a:endParaRPr lang="en-US"/>
          </a:p>
        </p:txBody>
      </p:sp>
      <p:sp>
        <p:nvSpPr>
          <p:cNvPr id="6" name="Fußzeilenplatzhalter 5"/>
          <p:cNvSpPr>
            <a:spLocks noGrp="1"/>
          </p:cNvSpPr>
          <p:nvPr>
            <p:ph type="ftr" sz="quarter" idx="11"/>
          </p:nvPr>
        </p:nvSpPr>
        <p:spPr/>
        <p:txBody>
          <a:bodyPr/>
          <a:lstStyle/>
          <a:p>
            <a:r>
              <a:rPr lang="en-US" smtClean="0"/>
              <a:t>1 - Depression</a:t>
            </a:r>
            <a:endParaRPr lang="en-US"/>
          </a:p>
        </p:txBody>
      </p:sp>
      <p:sp>
        <p:nvSpPr>
          <p:cNvPr id="7" name="Foliennummernplatzhalter 6"/>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en-US"/>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p>
            <a:fld id="{4851FCAE-105D-403D-AB2F-94BBD23D82C8}" type="datetime1">
              <a:rPr lang="en-US" smtClean="0"/>
              <a:t>3/21/2016</a:t>
            </a:fld>
            <a:endParaRPr lang="en-US"/>
          </a:p>
        </p:txBody>
      </p:sp>
      <p:sp>
        <p:nvSpPr>
          <p:cNvPr id="8" name="Fußzeilenplatzhalter 7"/>
          <p:cNvSpPr>
            <a:spLocks noGrp="1"/>
          </p:cNvSpPr>
          <p:nvPr>
            <p:ph type="ftr" sz="quarter" idx="11"/>
          </p:nvPr>
        </p:nvSpPr>
        <p:spPr/>
        <p:txBody>
          <a:bodyPr/>
          <a:lstStyle/>
          <a:p>
            <a:r>
              <a:rPr lang="en-US" smtClean="0"/>
              <a:t>1 - Depression</a:t>
            </a:r>
            <a:endParaRPr lang="en-US"/>
          </a:p>
        </p:txBody>
      </p:sp>
      <p:sp>
        <p:nvSpPr>
          <p:cNvPr id="9" name="Foliennummernplatzhalter 8"/>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en-US"/>
          </a:p>
        </p:txBody>
      </p:sp>
      <p:sp>
        <p:nvSpPr>
          <p:cNvPr id="3" name="Datumsplatzhalter 2"/>
          <p:cNvSpPr>
            <a:spLocks noGrp="1"/>
          </p:cNvSpPr>
          <p:nvPr>
            <p:ph type="dt" sz="half" idx="10"/>
          </p:nvPr>
        </p:nvSpPr>
        <p:spPr/>
        <p:txBody>
          <a:bodyPr/>
          <a:lstStyle/>
          <a:p>
            <a:fld id="{77048050-B867-46CC-A8ED-7F8C722CF52F}" type="datetime1">
              <a:rPr lang="en-US" smtClean="0"/>
              <a:t>3/21/2016</a:t>
            </a:fld>
            <a:endParaRPr lang="en-US"/>
          </a:p>
        </p:txBody>
      </p:sp>
      <p:sp>
        <p:nvSpPr>
          <p:cNvPr id="4" name="Fußzeilenplatzhalter 3"/>
          <p:cNvSpPr>
            <a:spLocks noGrp="1"/>
          </p:cNvSpPr>
          <p:nvPr>
            <p:ph type="ftr" sz="quarter" idx="11"/>
          </p:nvPr>
        </p:nvSpPr>
        <p:spPr/>
        <p:txBody>
          <a:bodyPr/>
          <a:lstStyle/>
          <a:p>
            <a:r>
              <a:rPr lang="en-US" smtClean="0"/>
              <a:t>1 - Depression</a:t>
            </a:r>
            <a:endParaRPr lang="en-US"/>
          </a:p>
        </p:txBody>
      </p:sp>
      <p:sp>
        <p:nvSpPr>
          <p:cNvPr id="5" name="Foliennummernplatzhalter 4"/>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AC5A13F-8241-4C69-AFEA-AEB462F15C11}" type="datetime1">
              <a:rPr lang="en-US" smtClean="0"/>
              <a:t>3/21/2016</a:t>
            </a:fld>
            <a:endParaRPr lang="en-US"/>
          </a:p>
        </p:txBody>
      </p:sp>
      <p:sp>
        <p:nvSpPr>
          <p:cNvPr id="3" name="Fußzeilenplatzhalter 2"/>
          <p:cNvSpPr>
            <a:spLocks noGrp="1"/>
          </p:cNvSpPr>
          <p:nvPr>
            <p:ph type="ftr" sz="quarter" idx="11"/>
          </p:nvPr>
        </p:nvSpPr>
        <p:spPr/>
        <p:txBody>
          <a:bodyPr/>
          <a:lstStyle/>
          <a:p>
            <a:r>
              <a:rPr lang="en-US" smtClean="0"/>
              <a:t>1 - Depression</a:t>
            </a:r>
            <a:endParaRPr lang="en-US"/>
          </a:p>
        </p:txBody>
      </p:sp>
      <p:sp>
        <p:nvSpPr>
          <p:cNvPr id="4" name="Foliennummernplatzhalter 3"/>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Mastertitelformat bearbeiten</a:t>
            </a:r>
            <a:endParaRPr lang="en-US"/>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9EE6930A-4670-4620-8E84-84E6C69CBB76}" type="datetime1">
              <a:rPr lang="en-US" smtClean="0"/>
              <a:t>3/21/2016</a:t>
            </a:fld>
            <a:endParaRPr lang="en-US"/>
          </a:p>
        </p:txBody>
      </p:sp>
      <p:sp>
        <p:nvSpPr>
          <p:cNvPr id="6" name="Fußzeilenplatzhalter 5"/>
          <p:cNvSpPr>
            <a:spLocks noGrp="1"/>
          </p:cNvSpPr>
          <p:nvPr>
            <p:ph type="ftr" sz="quarter" idx="11"/>
          </p:nvPr>
        </p:nvSpPr>
        <p:spPr/>
        <p:txBody>
          <a:bodyPr/>
          <a:lstStyle/>
          <a:p>
            <a:r>
              <a:rPr lang="en-US" smtClean="0"/>
              <a:t>1 - Depression</a:t>
            </a:r>
            <a:endParaRPr lang="en-US"/>
          </a:p>
        </p:txBody>
      </p:sp>
      <p:sp>
        <p:nvSpPr>
          <p:cNvPr id="7" name="Foliennummernplatzhalter 6"/>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Mastertitelformat bearbeiten</a:t>
            </a:r>
            <a:endParaRPr lang="en-US"/>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4"/>
          <p:cNvSpPr>
            <a:spLocks noGrp="1"/>
          </p:cNvSpPr>
          <p:nvPr>
            <p:ph type="dt" sz="half" idx="10"/>
          </p:nvPr>
        </p:nvSpPr>
        <p:spPr/>
        <p:txBody>
          <a:bodyPr/>
          <a:lstStyle/>
          <a:p>
            <a:fld id="{D3804515-FC76-4EF2-A157-FAF38B0C5263}" type="datetime1">
              <a:rPr lang="en-US" smtClean="0"/>
              <a:t>3/21/2016</a:t>
            </a:fld>
            <a:endParaRPr lang="en-US"/>
          </a:p>
        </p:txBody>
      </p:sp>
      <p:sp>
        <p:nvSpPr>
          <p:cNvPr id="6" name="Fußzeilenplatzhalter 5"/>
          <p:cNvSpPr>
            <a:spLocks noGrp="1"/>
          </p:cNvSpPr>
          <p:nvPr>
            <p:ph type="ftr" sz="quarter" idx="11"/>
          </p:nvPr>
        </p:nvSpPr>
        <p:spPr/>
        <p:txBody>
          <a:bodyPr/>
          <a:lstStyle/>
          <a:p>
            <a:r>
              <a:rPr lang="en-US" smtClean="0"/>
              <a:t>1 - Depression</a:t>
            </a:r>
            <a:endParaRPr lang="en-US"/>
          </a:p>
        </p:txBody>
      </p:sp>
      <p:sp>
        <p:nvSpPr>
          <p:cNvPr id="7" name="Foliennummernplatzhalter 6"/>
          <p:cNvSpPr>
            <a:spLocks noGrp="1"/>
          </p:cNvSpPr>
          <p:nvPr>
            <p:ph type="sldNum" sz="quarter" idx="12"/>
          </p:nvPr>
        </p:nvSpPr>
        <p:spPr/>
        <p:txBody>
          <a:bodyPr/>
          <a:lstStyle/>
          <a:p>
            <a:fld id="{956ABC0E-5A83-1A40-ACCB-27CC011796BE}" type="slidenum">
              <a:rPr lang="en-US" smtClean="0"/>
              <a:pPr/>
              <a:t>‹nr.›</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smtClean="0"/>
              <a:t>Mastertitelformat bearbeiten</a:t>
            </a:r>
            <a:endParaRPr lang="en-US"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en-US" dirty="0"/>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8C2E2-5FAF-431E-9A29-FF943B76D7C5}" type="datetime1">
              <a:rPr lang="en-US" smtClean="0"/>
              <a:t>3/21/2016</a:t>
            </a:fld>
            <a:endParaRPr lang="en-US"/>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1 - Depression</a:t>
            </a:r>
            <a:endParaRPr lang="en-US"/>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6ABC0E-5A83-1A40-ACCB-27CC011796BE}"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10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gif"/><Relationship Id="rId5" Type="http://schemas.openxmlformats.org/officeDocument/2006/relationships/image" Target="../media/image41.png"/><Relationship Id="rId4" Type="http://schemas.openxmlformats.org/officeDocument/2006/relationships/image" Target="../media/image40.jpe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jpeg"/></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9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0097060\Dropbox\Research\Conferences, Seminars, Workshops\2015-02 LIPS\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952" y="3733799"/>
            <a:ext cx="2525128" cy="274882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ctrTitle"/>
          </p:nvPr>
        </p:nvSpPr>
        <p:spPr>
          <a:xfrm>
            <a:off x="685800" y="406401"/>
            <a:ext cx="7772400" cy="3390899"/>
          </a:xfrm>
        </p:spPr>
        <p:txBody>
          <a:bodyPr>
            <a:normAutofit/>
          </a:bodyPr>
          <a:lstStyle/>
          <a:p>
            <a:r>
              <a:rPr lang="en-US" sz="3500" dirty="0" smtClean="0"/>
              <a:t>Depression is more than </a:t>
            </a:r>
            <a:r>
              <a:rPr lang="en-US" sz="3500" dirty="0"/>
              <a:t>the </a:t>
            </a:r>
            <a:r>
              <a:rPr lang="en-US" sz="3500" dirty="0" smtClean="0"/>
              <a:t/>
            </a:r>
            <a:br>
              <a:rPr lang="en-US" sz="3500" dirty="0" smtClean="0"/>
            </a:br>
            <a:r>
              <a:rPr lang="en-US" sz="3500" dirty="0" smtClean="0"/>
              <a:t>sum-score </a:t>
            </a:r>
            <a:r>
              <a:rPr lang="en-US" sz="3500" dirty="0"/>
              <a:t>of its </a:t>
            </a:r>
            <a:r>
              <a:rPr lang="en-US" sz="3500" dirty="0" smtClean="0"/>
              <a:t>symptoms:</a:t>
            </a:r>
            <a:br>
              <a:rPr lang="en-US" sz="3500" dirty="0" smtClean="0"/>
            </a:br>
            <a:r>
              <a:rPr lang="en-US" sz="1400" dirty="0"/>
              <a:t/>
            </a:r>
            <a:br>
              <a:rPr lang="en-US" sz="1400" dirty="0"/>
            </a:br>
            <a:r>
              <a:rPr lang="en-US" sz="3500" dirty="0" smtClean="0"/>
              <a:t>A novel network approach </a:t>
            </a:r>
            <a:br>
              <a:rPr lang="en-US" sz="3500" dirty="0" smtClean="0"/>
            </a:br>
            <a:r>
              <a:rPr lang="en-US" sz="3500" dirty="0" smtClean="0"/>
              <a:t>to understanding depression</a:t>
            </a:r>
            <a:endParaRPr lang="en-US" sz="3500" dirty="0"/>
          </a:p>
        </p:txBody>
      </p:sp>
      <p:sp>
        <p:nvSpPr>
          <p:cNvPr id="5" name="Untertitel 4"/>
          <p:cNvSpPr>
            <a:spLocks noGrp="1"/>
          </p:cNvSpPr>
          <p:nvPr>
            <p:ph type="subTitle" idx="1"/>
          </p:nvPr>
        </p:nvSpPr>
        <p:spPr>
          <a:xfrm>
            <a:off x="1371600" y="4313662"/>
            <a:ext cx="6400800" cy="1882082"/>
          </a:xfrm>
        </p:spPr>
        <p:txBody>
          <a:bodyPr>
            <a:normAutofit/>
          </a:bodyPr>
          <a:lstStyle/>
          <a:p>
            <a:r>
              <a:rPr lang="en-US" sz="2600" noProof="1" smtClean="0"/>
              <a:t/>
            </a:r>
            <a:br>
              <a:rPr lang="en-US" sz="2600" noProof="1" smtClean="0"/>
            </a:br>
            <a:r>
              <a:rPr lang="en-US" sz="2600" noProof="1" smtClean="0"/>
              <a:t>Eiko Fried</a:t>
            </a:r>
          </a:p>
          <a:p>
            <a:endParaRPr lang="en-US" sz="100" noProof="1" smtClean="0"/>
          </a:p>
          <a:p>
            <a:r>
              <a:rPr lang="en-US" sz="2100" noProof="1" smtClean="0"/>
              <a:t>KU Leuven</a:t>
            </a:r>
          </a:p>
        </p:txBody>
      </p:sp>
      <p:sp>
        <p:nvSpPr>
          <p:cNvPr id="9" name="Titel 1"/>
          <p:cNvSpPr txBox="1">
            <a:spLocks/>
          </p:cNvSpPr>
          <p:nvPr/>
        </p:nvSpPr>
        <p:spPr>
          <a:xfrm>
            <a:off x="685800" y="1854200"/>
            <a:ext cx="7772400" cy="187959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endParaRPr lang="en-US" sz="3800" dirty="0"/>
          </a:p>
        </p:txBody>
      </p:sp>
      <p:pic>
        <p:nvPicPr>
          <p:cNvPr id="8" name="Picture 2" descr="C:\Users\u0097060\Dropbox\Research\My Papers\8 CLOC bereavement\3. JAbnPsy\Figures\Figure3.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105" y="3733799"/>
            <a:ext cx="2896916" cy="2654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7268" y="2178050"/>
            <a:ext cx="8820615" cy="2324757"/>
            <a:chOff x="167268" y="2139950"/>
            <a:chExt cx="8820615" cy="2324757"/>
          </a:xfrm>
        </p:grpSpPr>
        <p:pic>
          <p:nvPicPr>
            <p:cNvPr id="2051" name="Picture 3" descr="C:\Users\u0097060\Dropbox\Research\Conferences, Seminars, Workshops\2015-02 LIPS\hek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268" y="2139950"/>
              <a:ext cx="8820615" cy="23247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88215" y="2589212"/>
              <a:ext cx="1507585" cy="241300"/>
            </a:xfrm>
            <a:prstGeom prst="rect">
              <a:avLst/>
            </a:prstGeom>
            <a:solidFill>
              <a:srgbClr val="C0504D">
                <a:alpha val="14118"/>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de-DE" dirty="0" err="1" smtClean="0"/>
              <a:t>Previous</a:t>
            </a:r>
            <a:r>
              <a:rPr lang="de-DE" dirty="0" smtClean="0"/>
              <a:t> </a:t>
            </a:r>
            <a:r>
              <a:rPr lang="de-DE" dirty="0" err="1" smtClean="0"/>
              <a:t>studies</a:t>
            </a:r>
            <a:endParaRPr lang="en-US" dirty="0"/>
          </a:p>
        </p:txBody>
      </p:sp>
      <p:sp>
        <p:nvSpPr>
          <p:cNvPr id="3" name="Content Placeholder 2"/>
          <p:cNvSpPr>
            <a:spLocks noGrp="1"/>
          </p:cNvSpPr>
          <p:nvPr>
            <p:ph idx="1"/>
          </p:nvPr>
        </p:nvSpPr>
        <p:spPr/>
        <p:txBody>
          <a:bodyPr>
            <a:normAutofit/>
          </a:bodyPr>
          <a:lstStyle/>
          <a:p>
            <a:r>
              <a:rPr lang="da-DK" dirty="0" smtClean="0"/>
              <a:t>Hek et al., 2013</a:t>
            </a:r>
          </a:p>
          <a:p>
            <a:endParaRPr lang="da-DK" dirty="0" smtClean="0"/>
          </a:p>
          <a:p>
            <a:endParaRPr lang="da-DK" dirty="0"/>
          </a:p>
          <a:p>
            <a:endParaRPr lang="da-DK" dirty="0" smtClean="0"/>
          </a:p>
          <a:p>
            <a:endParaRPr lang="da-DK" dirty="0" smtClean="0"/>
          </a:p>
          <a:p>
            <a:r>
              <a:rPr lang="da-DK" dirty="0" smtClean="0"/>
              <a:t>See</a:t>
            </a:r>
          </a:p>
          <a:p>
            <a:r>
              <a:rPr lang="da-DK" dirty="0" smtClean="0"/>
              <a:t>See also: </a:t>
            </a:r>
          </a:p>
          <a:p>
            <a:pPr lvl="1"/>
            <a:r>
              <a:rPr lang="da-DK" dirty="0" smtClean="0"/>
              <a:t>Lewis </a:t>
            </a:r>
            <a:r>
              <a:rPr lang="da-DK" dirty="0"/>
              <a:t>et al., </a:t>
            </a:r>
            <a:r>
              <a:rPr lang="da-DK" dirty="0" smtClean="0"/>
              <a:t>2010; Shi </a:t>
            </a:r>
            <a:r>
              <a:rPr lang="da-DK" dirty="0"/>
              <a:t>et al., </a:t>
            </a:r>
            <a:r>
              <a:rPr lang="da-DK" dirty="0" smtClean="0"/>
              <a:t>2011; Wray </a:t>
            </a:r>
            <a:r>
              <a:rPr lang="da-DK" dirty="0"/>
              <a:t>et al., </a:t>
            </a:r>
            <a:r>
              <a:rPr lang="da-DK" dirty="0" smtClean="0"/>
              <a:t>2012; ...</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10</a:t>
            </a:fld>
            <a:endParaRPr lang="en-US"/>
          </a:p>
        </p:txBody>
      </p:sp>
      <p:sp>
        <p:nvSpPr>
          <p:cNvPr id="8" name="Rectangle 7"/>
          <p:cNvSpPr/>
          <p:nvPr/>
        </p:nvSpPr>
        <p:spPr>
          <a:xfrm>
            <a:off x="6553200" y="3387725"/>
            <a:ext cx="2434683" cy="9271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66467" y="3673475"/>
            <a:ext cx="6639158" cy="584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3369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C:\Users\u0097060\Dropbox\Research\My Papers\5 review MDD heterogeneity\figures\f3.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372" y="2663217"/>
            <a:ext cx="3380699" cy="3647066"/>
          </a:xfrm>
          <a:prstGeom prst="rect">
            <a:avLst/>
          </a:prstGeom>
          <a:noFill/>
          <a:extLst>
            <a:ext uri="{909E8E84-426E-40DD-AFC4-6F175D3DCCD1}">
              <a14:hiddenFill xmlns:a14="http://schemas.microsoft.com/office/drawing/2010/main">
                <a:solidFill>
                  <a:srgbClr val="FFFFFF"/>
                </a:solidFill>
              </a14:hiddenFill>
            </a:ext>
          </a:extLst>
        </p:spPr>
      </p:pic>
      <p:pic>
        <p:nvPicPr>
          <p:cNvPr id="17" name="Bild 16" descr="3.1.reflective.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053" y="2334121"/>
            <a:ext cx="4181391" cy="4181391"/>
          </a:xfrm>
          <a:prstGeom prst="rect">
            <a:avLst/>
          </a:prstGeom>
        </p:spPr>
      </p:pic>
      <p:sp>
        <p:nvSpPr>
          <p:cNvPr id="2" name="Titel 1"/>
          <p:cNvSpPr>
            <a:spLocks noGrp="1"/>
          </p:cNvSpPr>
          <p:nvPr>
            <p:ph type="title"/>
          </p:nvPr>
        </p:nvSpPr>
        <p:spPr/>
        <p:txBody>
          <a:bodyPr/>
          <a:lstStyle/>
          <a:p>
            <a:r>
              <a:rPr lang="en-US" dirty="0"/>
              <a:t>Implications</a:t>
            </a:r>
          </a:p>
        </p:txBody>
      </p:sp>
      <p:sp>
        <p:nvSpPr>
          <p:cNvPr id="3" name="Inhaltsplatzhalter 2"/>
          <p:cNvSpPr>
            <a:spLocks noGrp="1"/>
          </p:cNvSpPr>
          <p:nvPr>
            <p:ph idx="1"/>
          </p:nvPr>
        </p:nvSpPr>
        <p:spPr>
          <a:xfrm>
            <a:off x="457200" y="1600201"/>
            <a:ext cx="8229600" cy="2082800"/>
          </a:xfrm>
        </p:spPr>
        <p:txBody>
          <a:bodyPr>
            <a:normAutofit/>
          </a:bodyPr>
          <a:lstStyle/>
          <a:p>
            <a:pPr marL="457200" indent="-457200">
              <a:buFont typeface="+mj-lt"/>
              <a:buAutoNum type="arabicPeriod" startAt="7"/>
            </a:pPr>
            <a:r>
              <a:rPr lang="de-DE" dirty="0"/>
              <a:t>Symptoms </a:t>
            </a:r>
            <a:r>
              <a:rPr lang="de-DE" dirty="0" err="1"/>
              <a:t>as</a:t>
            </a:r>
            <a:r>
              <a:rPr lang="de-DE" dirty="0"/>
              <a:t> </a:t>
            </a:r>
            <a:r>
              <a:rPr lang="de-DE" dirty="0" err="1"/>
              <a:t>active</a:t>
            </a:r>
            <a:r>
              <a:rPr lang="de-DE" dirty="0"/>
              <a:t> variables </a:t>
            </a:r>
            <a:r>
              <a:rPr lang="de-DE" dirty="0" err="1"/>
              <a:t>that</a:t>
            </a:r>
            <a:r>
              <a:rPr lang="de-DE" dirty="0"/>
              <a:t> hold </a:t>
            </a:r>
            <a:r>
              <a:rPr lang="de-DE" dirty="0" err="1"/>
              <a:t>autonomous</a:t>
            </a:r>
            <a:r>
              <a:rPr lang="de-DE" dirty="0"/>
              <a:t> </a:t>
            </a:r>
            <a:r>
              <a:rPr lang="de-DE" dirty="0" err="1"/>
              <a:t>causal</a:t>
            </a:r>
            <a:r>
              <a:rPr lang="de-DE" dirty="0"/>
              <a:t> </a:t>
            </a:r>
            <a:r>
              <a:rPr lang="de-DE" dirty="0" smtClean="0"/>
              <a:t>power; </a:t>
            </a:r>
            <a:r>
              <a:rPr lang="de-DE" dirty="0" err="1" smtClean="0"/>
              <a:t>investigate</a:t>
            </a:r>
            <a:r>
              <a:rPr lang="de-DE" dirty="0" smtClean="0"/>
              <a:t> </a:t>
            </a:r>
            <a:r>
              <a:rPr lang="de-DE" dirty="0" err="1" smtClean="0"/>
              <a:t>causal</a:t>
            </a:r>
            <a:r>
              <a:rPr lang="de-DE" dirty="0" smtClean="0"/>
              <a:t> </a:t>
            </a:r>
            <a:r>
              <a:rPr lang="de-DE" dirty="0" err="1" smtClean="0"/>
              <a:t>associations</a:t>
            </a:r>
            <a:r>
              <a:rPr lang="de-DE" dirty="0" smtClean="0"/>
              <a:t> </a:t>
            </a:r>
            <a:r>
              <a:rPr lang="de-DE" dirty="0" err="1" smtClean="0"/>
              <a:t>across</a:t>
            </a:r>
            <a:r>
              <a:rPr lang="de-DE" dirty="0" smtClean="0"/>
              <a:t> time</a:t>
            </a:r>
          </a:p>
          <a:p>
            <a:pPr marL="457200" indent="-457200">
              <a:buFont typeface="+mj-lt"/>
              <a:buAutoNum type="arabicPeriod" startAt="7"/>
            </a:pPr>
            <a:endParaRPr lang="de-DE" dirty="0" smtClean="0"/>
          </a:p>
        </p:txBody>
      </p:sp>
      <p:sp>
        <p:nvSpPr>
          <p:cNvPr id="4" name="Foliennummernplatzhalter 3"/>
          <p:cNvSpPr>
            <a:spLocks noGrp="1"/>
          </p:cNvSpPr>
          <p:nvPr>
            <p:ph type="sldNum" sz="quarter" idx="12"/>
          </p:nvPr>
        </p:nvSpPr>
        <p:spPr/>
        <p:txBody>
          <a:bodyPr/>
          <a:lstStyle/>
          <a:p>
            <a:fld id="{956ABC0E-5A83-1A40-ACCB-27CC011796BE}" type="slidenum">
              <a:rPr lang="en-US" smtClean="0"/>
              <a:pPr/>
              <a:t>100</a:t>
            </a:fld>
            <a:endParaRPr lang="en-US"/>
          </a:p>
        </p:txBody>
      </p:sp>
      <p:sp>
        <p:nvSpPr>
          <p:cNvPr id="19" name="Inhaltsplatzhalter 2"/>
          <p:cNvSpPr txBox="1">
            <a:spLocks/>
          </p:cNvSpPr>
          <p:nvPr/>
        </p:nvSpPr>
        <p:spPr>
          <a:xfrm>
            <a:off x="5545667" y="2861548"/>
            <a:ext cx="587022" cy="562025"/>
          </a:xfrm>
          <a:prstGeom prst="rect">
            <a:avLst/>
          </a:prstGeom>
          <a:solidFill>
            <a:schemeClr val="bg1"/>
          </a:solidFill>
          <a:ln>
            <a:noFill/>
          </a:ln>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de-DE" dirty="0" smtClean="0"/>
          </a:p>
        </p:txBody>
      </p:sp>
    </p:spTree>
    <p:extLst>
      <p:ext uri="{BB962C8B-B14F-4D97-AF65-F5344CB8AC3E}">
        <p14:creationId xmlns:p14="http://schemas.microsoft.com/office/powerpoint/2010/main" val="1249265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1" presetClass="entr" presetSubtype="0" fill="hold" nodeType="withEffect">
                                  <p:stCondLst>
                                    <p:cond delay="1000"/>
                                  </p:stCondLst>
                                  <p:childTnLst>
                                    <p:set>
                                      <p:cBhvr>
                                        <p:cTn id="9" dur="1" fill="hold">
                                          <p:stCondLst>
                                            <p:cond delay="0"/>
                                          </p:stCondLst>
                                        </p:cTn>
                                        <p:tgtEl>
                                          <p:spTgt spid="13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u0097060\Desktop\Capt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941" y="455227"/>
            <a:ext cx="3993791" cy="5892800"/>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pPr algn="l"/>
            <a:r>
              <a:rPr lang="en-US" smtClean="0"/>
              <a:t>Thank you</a:t>
            </a:r>
            <a:endParaRPr lang="en-US" dirty="0"/>
          </a:p>
        </p:txBody>
      </p:sp>
      <p:pic>
        <p:nvPicPr>
          <p:cNvPr id="6" name="B 1"/>
          <p:cNvPicPr/>
          <p:nvPr/>
        </p:nvPicPr>
        <p:blipFill>
          <a:blip r:embed="rId3"/>
          <a:srcRect/>
          <a:stretch>
            <a:fillRect/>
          </a:stretch>
        </p:blipFill>
        <p:spPr bwMode="auto">
          <a:xfrm>
            <a:off x="242286" y="4063330"/>
            <a:ext cx="1893984" cy="752472"/>
          </a:xfrm>
          <a:prstGeom prst="rect">
            <a:avLst/>
          </a:prstGeom>
          <a:noFill/>
          <a:ln w="9525">
            <a:noFill/>
            <a:miter lim="800000"/>
            <a:headEnd/>
            <a:tailEnd/>
          </a:ln>
        </p:spPr>
      </p:pic>
      <p:pic>
        <p:nvPicPr>
          <p:cNvPr id="8" name="Bild 4" descr=":FreieUniversitaetBerlinLogo2007.jpg"/>
          <p:cNvPicPr/>
          <p:nvPr/>
        </p:nvPicPr>
        <p:blipFill>
          <a:blip r:embed="rId4"/>
          <a:srcRect/>
          <a:stretch>
            <a:fillRect/>
          </a:stretch>
        </p:blipFill>
        <p:spPr bwMode="auto">
          <a:xfrm>
            <a:off x="252277" y="2972080"/>
            <a:ext cx="2302172" cy="608389"/>
          </a:xfrm>
          <a:prstGeom prst="rect">
            <a:avLst/>
          </a:prstGeom>
          <a:noFill/>
          <a:ln w="9525">
            <a:noFill/>
            <a:miter lim="800000"/>
            <a:headEnd/>
            <a:tailEnd/>
          </a:ln>
        </p:spPr>
      </p:pic>
      <p:pic>
        <p:nvPicPr>
          <p:cNvPr id="9" name="Bild 5" descr="nimh_logo_transparent.png"/>
          <p:cNvPicPr>
            <a:picLocks noChangeAspect="1"/>
          </p:cNvPicPr>
          <p:nvPr/>
        </p:nvPicPr>
        <p:blipFill>
          <a:blip r:embed="rId5"/>
          <a:stretch>
            <a:fillRect/>
          </a:stretch>
        </p:blipFill>
        <p:spPr>
          <a:xfrm>
            <a:off x="2943161" y="1772953"/>
            <a:ext cx="1371625" cy="1002524"/>
          </a:xfrm>
          <a:prstGeom prst="rect">
            <a:avLst/>
          </a:prstGeom>
        </p:spPr>
      </p:pic>
      <p:pic>
        <p:nvPicPr>
          <p:cNvPr id="10" name="Bild 6" descr="um_seal.gif"/>
          <p:cNvPicPr>
            <a:picLocks noChangeAspect="1"/>
          </p:cNvPicPr>
          <p:nvPr/>
        </p:nvPicPr>
        <p:blipFill>
          <a:blip r:embed="rId6"/>
          <a:stretch>
            <a:fillRect/>
          </a:stretch>
        </p:blipFill>
        <p:spPr>
          <a:xfrm>
            <a:off x="3207462" y="3551894"/>
            <a:ext cx="1052571" cy="1013170"/>
          </a:xfrm>
          <a:prstGeom prst="rect">
            <a:avLst/>
          </a:prstGeom>
        </p:spPr>
      </p:pic>
      <p:pic>
        <p:nvPicPr>
          <p:cNvPr id="11" name="Bild 7" descr="DRS.jpg"/>
          <p:cNvPicPr>
            <a:picLocks noChangeAspect="1"/>
          </p:cNvPicPr>
          <p:nvPr/>
        </p:nvPicPr>
        <p:blipFill>
          <a:blip r:embed="rId7"/>
          <a:stretch>
            <a:fillRect/>
          </a:stretch>
        </p:blipFill>
        <p:spPr>
          <a:xfrm>
            <a:off x="247794" y="5259686"/>
            <a:ext cx="1341534" cy="975661"/>
          </a:xfrm>
          <a:prstGeom prst="rect">
            <a:avLst/>
          </a:prstGeom>
        </p:spPr>
      </p:pic>
      <p:pic>
        <p:nvPicPr>
          <p:cNvPr id="12" name="Bild 8" descr="dfg.jpeg"/>
          <p:cNvPicPr>
            <a:picLocks noChangeAspect="1"/>
          </p:cNvPicPr>
          <p:nvPr/>
        </p:nvPicPr>
        <p:blipFill>
          <a:blip r:embed="rId8"/>
          <a:stretch>
            <a:fillRect/>
          </a:stretch>
        </p:blipFill>
        <p:spPr>
          <a:xfrm>
            <a:off x="2374395" y="5332494"/>
            <a:ext cx="1931739" cy="830044"/>
          </a:xfrm>
          <a:prstGeom prst="rect">
            <a:avLst/>
          </a:prstGeom>
        </p:spPr>
      </p:pic>
      <p:pic>
        <p:nvPicPr>
          <p:cNvPr id="13" name="Bild 9" descr="KU_Leuven_&amp;_LFT_logo.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1802" y="1741253"/>
            <a:ext cx="2226386" cy="794897"/>
          </a:xfrm>
          <a:prstGeom prst="rect">
            <a:avLst/>
          </a:prstGeom>
        </p:spPr>
      </p:pic>
      <p:sp>
        <p:nvSpPr>
          <p:cNvPr id="14" name="Textfeld 2"/>
          <p:cNvSpPr txBox="1"/>
          <p:nvPr/>
        </p:nvSpPr>
        <p:spPr>
          <a:xfrm>
            <a:off x="9211733" y="1320800"/>
            <a:ext cx="184666" cy="369332"/>
          </a:xfrm>
          <a:prstGeom prst="rect">
            <a:avLst/>
          </a:prstGeom>
          <a:noFill/>
        </p:spPr>
        <p:txBody>
          <a:bodyPr wrap="none" rtlCol="0">
            <a:spAutoFit/>
          </a:bodyPr>
          <a:lstStyle/>
          <a:p>
            <a:endParaRPr lang="en-US" dirty="0"/>
          </a:p>
        </p:txBody>
      </p:sp>
      <p:sp>
        <p:nvSpPr>
          <p:cNvPr id="2" name="Slide Number Placeholder 1"/>
          <p:cNvSpPr>
            <a:spLocks noGrp="1"/>
          </p:cNvSpPr>
          <p:nvPr>
            <p:ph type="sldNum" sz="quarter" idx="12"/>
          </p:nvPr>
        </p:nvSpPr>
        <p:spPr/>
        <p:txBody>
          <a:bodyPr/>
          <a:lstStyle/>
          <a:p>
            <a:fld id="{956ABC0E-5A83-1A40-ACCB-27CC011796BE}" type="slidenum">
              <a:rPr lang="en-US" smtClean="0"/>
              <a:pPr/>
              <a:t>101</a:t>
            </a:fld>
            <a:endParaRPr lang="en-US"/>
          </a:p>
        </p:txBody>
      </p:sp>
    </p:spTree>
    <p:extLst>
      <p:ext uri="{BB962C8B-B14F-4D97-AF65-F5344CB8AC3E}">
        <p14:creationId xmlns:p14="http://schemas.microsoft.com/office/powerpoint/2010/main" val="38144697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Discussion</a:t>
            </a:r>
            <a:endParaRPr lang="en-US" dirty="0"/>
          </a:p>
        </p:txBody>
      </p:sp>
      <p:sp>
        <p:nvSpPr>
          <p:cNvPr id="3" name="Inhaltsplatzhalter 2"/>
          <p:cNvSpPr>
            <a:spLocks noGrp="1"/>
          </p:cNvSpPr>
          <p:nvPr>
            <p:ph idx="1"/>
          </p:nvPr>
        </p:nvSpPr>
        <p:spPr/>
        <p:txBody>
          <a:bodyPr>
            <a:normAutofit/>
          </a:bodyPr>
          <a:lstStyle/>
          <a:p>
            <a:r>
              <a:rPr lang="da-DK" dirty="0" smtClean="0"/>
              <a:t>Hek </a:t>
            </a:r>
            <a:r>
              <a:rPr lang="da-DK" dirty="0"/>
              <a:t>et al., </a:t>
            </a:r>
            <a:r>
              <a:rPr lang="da-DK" dirty="0" smtClean="0"/>
              <a:t>2013</a:t>
            </a:r>
          </a:p>
          <a:p>
            <a:endParaRPr lang="da-DK" dirty="0"/>
          </a:p>
          <a:p>
            <a:endParaRPr lang="da-DK" dirty="0" smtClean="0"/>
          </a:p>
          <a:p>
            <a:endParaRPr lang="da-DK" dirty="0"/>
          </a:p>
          <a:p>
            <a:pPr lvl="0"/>
            <a:r>
              <a:rPr lang="en-US" dirty="0" smtClean="0">
                <a:solidFill>
                  <a:prstClr val="black"/>
                </a:solidFill>
              </a:rPr>
              <a:t>Jeffrey  </a:t>
            </a:r>
            <a:r>
              <a:rPr lang="en-US" dirty="0">
                <a:solidFill>
                  <a:prstClr val="black"/>
                </a:solidFill>
              </a:rPr>
              <a:t>Lieberman, president of the American Psychiatric Association : progress "has been largely limited by technology"</a:t>
            </a:r>
          </a:p>
          <a:p>
            <a:endParaRPr lang="da-DK" dirty="0"/>
          </a:p>
          <a:p>
            <a:pPr lvl="0"/>
            <a:endParaRPr lang="en-US" dirty="0">
              <a:solidFill>
                <a:prstClr val="black"/>
              </a:solidFill>
            </a:endParaRPr>
          </a:p>
        </p:txBody>
      </p:sp>
      <p:sp>
        <p:nvSpPr>
          <p:cNvPr id="5" name="Foliennummernplatzhalter 4"/>
          <p:cNvSpPr>
            <a:spLocks noGrp="1"/>
          </p:cNvSpPr>
          <p:nvPr>
            <p:ph type="sldNum" sz="quarter" idx="12"/>
          </p:nvPr>
        </p:nvSpPr>
        <p:spPr/>
        <p:txBody>
          <a:bodyPr/>
          <a:lstStyle/>
          <a:p>
            <a:fld id="{956ABC0E-5A83-1A40-ACCB-27CC011796BE}" type="slidenum">
              <a:rPr lang="en-US" smtClean="0"/>
              <a:pPr/>
              <a:t>11</a:t>
            </a:fld>
            <a:endParaRPr lang="en-US"/>
          </a:p>
        </p:txBody>
      </p:sp>
      <p:pic>
        <p:nvPicPr>
          <p:cNvPr id="3074" name="Picture 2" descr="C:\Users\u0097060\Dropbox\Research\Conferences, Seminars, Workshops\2015-02 LIPS\he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912" y="2070100"/>
            <a:ext cx="8218211" cy="114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095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75459"/>
            <a:ext cx="7772400" cy="1470025"/>
          </a:xfrm>
        </p:spPr>
        <p:txBody>
          <a:bodyPr>
            <a:normAutofit/>
          </a:bodyPr>
          <a:lstStyle/>
          <a:p>
            <a:r>
              <a:rPr lang="en-GB" dirty="0" smtClean="0"/>
              <a:t>Proceed to publish </a:t>
            </a:r>
            <a:br>
              <a:rPr lang="en-GB" dirty="0" smtClean="0"/>
            </a:br>
            <a:r>
              <a:rPr lang="en-GB" dirty="0" smtClean="0"/>
              <a:t>this typical depression study</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12</a:t>
            </a:fld>
            <a:endParaRPr lang="en-US"/>
          </a:p>
        </p:txBody>
      </p:sp>
      <p:pic>
        <p:nvPicPr>
          <p:cNvPr id="14338" name="Picture 2" descr="C:\Users\u0097060\Dropbox\Research\Conferences, Seminars, Workshops\2015-02 LIPS\Cat-sci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1655133"/>
            <a:ext cx="3695700" cy="3747439"/>
          </a:xfrm>
          <a:prstGeom prst="rect">
            <a:avLst/>
          </a:prstGeom>
          <a:noFill/>
          <a:extLst>
            <a:ext uri="{909E8E84-426E-40DD-AFC4-6F175D3DCCD1}">
              <a14:hiddenFill xmlns:a14="http://schemas.microsoft.com/office/drawing/2010/main">
                <a:solidFill>
                  <a:srgbClr val="FFFFFF"/>
                </a:solidFill>
              </a14:hiddenFill>
            </a:ext>
          </a:extLst>
        </p:spPr>
      </p:pic>
      <p:sp>
        <p:nvSpPr>
          <p:cNvPr id="7" name="Titel 16"/>
          <p:cNvSpPr txBox="1">
            <a:spLocks/>
          </p:cNvSpPr>
          <p:nvPr/>
        </p:nvSpPr>
        <p:spPr>
          <a:xfrm>
            <a:off x="685800" y="504042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000" kern="1200">
                <a:solidFill>
                  <a:schemeClr val="tx1"/>
                </a:solidFill>
                <a:latin typeface="+mj-lt"/>
                <a:ea typeface="+mj-ea"/>
                <a:cs typeface="+mj-cs"/>
              </a:defRPr>
            </a:lvl1pPr>
          </a:lstStyle>
          <a:p>
            <a:r>
              <a:rPr lang="en-GB" sz="2400" dirty="0"/>
              <a:t>"</a:t>
            </a:r>
            <a:r>
              <a:rPr lang="en-GB" sz="2400" dirty="0" smtClean="0"/>
              <a:t>Null findings due to technology and sample size"</a:t>
            </a:r>
            <a:endParaRPr lang="en-GB" sz="2400" dirty="0"/>
          </a:p>
        </p:txBody>
      </p:sp>
    </p:spTree>
    <p:extLst>
      <p:ext uri="{BB962C8B-B14F-4D97-AF65-F5344CB8AC3E}">
        <p14:creationId xmlns:p14="http://schemas.microsoft.com/office/powerpoint/2010/main" val="32627924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Other problems in depression research</a:t>
            </a:r>
            <a:endParaRPr lang="en-US" dirty="0"/>
          </a:p>
        </p:txBody>
      </p:sp>
      <p:sp>
        <p:nvSpPr>
          <p:cNvPr id="3" name="Inhaltsplatzhalter 2"/>
          <p:cNvSpPr>
            <a:spLocks noGrp="1"/>
          </p:cNvSpPr>
          <p:nvPr>
            <p:ph idx="1"/>
          </p:nvPr>
        </p:nvSpPr>
        <p:spPr/>
        <p:txBody>
          <a:bodyPr>
            <a:normAutofit/>
          </a:bodyPr>
          <a:lstStyle/>
          <a:p>
            <a:r>
              <a:rPr lang="en-US" dirty="0" smtClean="0"/>
              <a:t>Antidepressants are only marginally efficacious compared to </a:t>
            </a:r>
            <a:r>
              <a:rPr lang="en-US" dirty="0"/>
              <a:t>placebos, and only work </a:t>
            </a:r>
            <a:r>
              <a:rPr lang="en-US" dirty="0" smtClean="0"/>
              <a:t>"at the upper </a:t>
            </a:r>
            <a:r>
              <a:rPr lang="en-US" dirty="0"/>
              <a:t>end of the very severely depressed </a:t>
            </a:r>
            <a:r>
              <a:rPr lang="en-US" dirty="0" smtClean="0"/>
              <a:t>category […] even there, differences are small."</a:t>
            </a:r>
            <a:br>
              <a:rPr lang="en-US" dirty="0" smtClean="0"/>
            </a:br>
            <a:r>
              <a:rPr lang="en-US" sz="1800" dirty="0" smtClean="0">
                <a:solidFill>
                  <a:schemeClr val="bg1">
                    <a:lumMod val="65000"/>
                  </a:schemeClr>
                </a:solidFill>
              </a:rPr>
              <a:t>  (Kirsch et al., 2008; </a:t>
            </a:r>
            <a:r>
              <a:rPr lang="en-US" sz="1800" dirty="0" err="1" smtClean="0">
                <a:solidFill>
                  <a:schemeClr val="bg1">
                    <a:lumMod val="65000"/>
                  </a:schemeClr>
                </a:solidFill>
              </a:rPr>
              <a:t>Pigott</a:t>
            </a:r>
            <a:r>
              <a:rPr lang="en-US" sz="1800" dirty="0" smtClean="0">
                <a:solidFill>
                  <a:schemeClr val="bg1">
                    <a:lumMod val="65000"/>
                  </a:schemeClr>
                </a:solidFill>
              </a:rPr>
              <a:t> et al., </a:t>
            </a:r>
            <a:r>
              <a:rPr lang="en-US" sz="1800" dirty="0">
                <a:solidFill>
                  <a:schemeClr val="bg1">
                    <a:lumMod val="65000"/>
                  </a:schemeClr>
                </a:solidFill>
              </a:rPr>
              <a:t>2010; Turner et al., 2008)</a:t>
            </a:r>
            <a:endParaRPr lang="en-US" sz="1800" dirty="0" smtClean="0">
              <a:solidFill>
                <a:schemeClr val="bg1">
                  <a:lumMod val="65000"/>
                </a:schemeClr>
              </a:solidFill>
            </a:endParaRPr>
          </a:p>
          <a:p>
            <a:r>
              <a:rPr lang="en-US" dirty="0" smtClean="0"/>
              <a:t>Diagnostic and Statistical Manual (DSM-5) field trials: "questionable" inter-rater reliability of ~0.3</a:t>
            </a:r>
            <a:br>
              <a:rPr lang="en-US" dirty="0" smtClean="0"/>
            </a:br>
            <a:r>
              <a:rPr lang="en-US" sz="1800" dirty="0" smtClean="0">
                <a:solidFill>
                  <a:srgbClr val="A6A6A6"/>
                </a:solidFill>
              </a:rPr>
              <a:t>  (</a:t>
            </a:r>
            <a:r>
              <a:rPr lang="en-US" sz="1800" dirty="0" err="1" smtClean="0">
                <a:solidFill>
                  <a:srgbClr val="A6A6A6"/>
                </a:solidFill>
              </a:rPr>
              <a:t>Regier</a:t>
            </a:r>
            <a:r>
              <a:rPr lang="en-US" sz="1800" dirty="0" smtClean="0">
                <a:solidFill>
                  <a:srgbClr val="A6A6A6"/>
                </a:solidFill>
              </a:rPr>
              <a:t> et al., 2013) </a:t>
            </a:r>
          </a:p>
          <a:p>
            <a:pPr lvl="0"/>
            <a:endParaRPr lang="en-US" sz="1800" dirty="0">
              <a:solidFill>
                <a:srgbClr val="A6A6A6"/>
              </a:solidFill>
            </a:endParaRPr>
          </a:p>
        </p:txBody>
      </p:sp>
      <p:sp>
        <p:nvSpPr>
          <p:cNvPr id="5" name="Foliennummernplatzhalter 4"/>
          <p:cNvSpPr>
            <a:spLocks noGrp="1"/>
          </p:cNvSpPr>
          <p:nvPr>
            <p:ph type="sldNum" sz="quarter" idx="12"/>
          </p:nvPr>
        </p:nvSpPr>
        <p:spPr/>
        <p:txBody>
          <a:bodyPr/>
          <a:lstStyle/>
          <a:p>
            <a:fld id="{956ABC0E-5A83-1A40-ACCB-27CC011796BE}" type="slidenum">
              <a:rPr lang="en-US" smtClean="0"/>
              <a:pPr/>
              <a:t>13</a:t>
            </a:fld>
            <a:endParaRPr lang="en-US"/>
          </a:p>
        </p:txBody>
      </p:sp>
    </p:spTree>
    <p:extLst>
      <p:ext uri="{BB962C8B-B14F-4D97-AF65-F5344CB8AC3E}">
        <p14:creationId xmlns:p14="http://schemas.microsoft.com/office/powerpoint/2010/main" val="2264188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Other problems in depression research</a:t>
            </a:r>
            <a:endParaRPr lang="en-US" dirty="0"/>
          </a:p>
        </p:txBody>
      </p:sp>
      <p:sp>
        <p:nvSpPr>
          <p:cNvPr id="3" name="Inhaltsplatzhalter 2"/>
          <p:cNvSpPr>
            <a:spLocks noGrp="1"/>
          </p:cNvSpPr>
          <p:nvPr>
            <p:ph idx="1"/>
          </p:nvPr>
        </p:nvSpPr>
        <p:spPr/>
        <p:txBody>
          <a:bodyPr>
            <a:normAutofit/>
          </a:bodyPr>
          <a:lstStyle/>
          <a:p>
            <a:r>
              <a:rPr lang="en-US" dirty="0" smtClean="0">
                <a:solidFill>
                  <a:schemeClr val="bg1">
                    <a:lumMod val="65000"/>
                  </a:schemeClr>
                </a:solidFill>
              </a:rPr>
              <a:t>Antidepressants are only marginally efficacious compared to </a:t>
            </a:r>
            <a:r>
              <a:rPr lang="en-US" dirty="0">
                <a:solidFill>
                  <a:schemeClr val="bg1">
                    <a:lumMod val="65000"/>
                  </a:schemeClr>
                </a:solidFill>
              </a:rPr>
              <a:t>placebos, and only work </a:t>
            </a:r>
            <a:r>
              <a:rPr lang="en-US" dirty="0" smtClean="0">
                <a:solidFill>
                  <a:schemeClr val="bg1">
                    <a:lumMod val="65000"/>
                  </a:schemeClr>
                </a:solidFill>
              </a:rPr>
              <a:t>"at the upper </a:t>
            </a:r>
            <a:r>
              <a:rPr lang="en-US" dirty="0">
                <a:solidFill>
                  <a:schemeClr val="bg1">
                    <a:lumMod val="65000"/>
                  </a:schemeClr>
                </a:solidFill>
              </a:rPr>
              <a:t>end of the very severely depressed </a:t>
            </a:r>
            <a:r>
              <a:rPr lang="en-US" dirty="0" smtClean="0">
                <a:solidFill>
                  <a:schemeClr val="bg1">
                    <a:lumMod val="65000"/>
                  </a:schemeClr>
                </a:solidFill>
              </a:rPr>
              <a:t>category […] even there, differences are small."</a:t>
            </a:r>
            <a:br>
              <a:rPr lang="en-US" dirty="0" smtClean="0">
                <a:solidFill>
                  <a:schemeClr val="bg1">
                    <a:lumMod val="65000"/>
                  </a:schemeClr>
                </a:solidFill>
              </a:rPr>
            </a:br>
            <a:r>
              <a:rPr lang="en-US" sz="1800" dirty="0" smtClean="0">
                <a:solidFill>
                  <a:schemeClr val="bg1">
                    <a:lumMod val="65000"/>
                  </a:schemeClr>
                </a:solidFill>
              </a:rPr>
              <a:t>  (Kirsch et al., 2008; </a:t>
            </a:r>
            <a:r>
              <a:rPr lang="en-US" sz="1800" dirty="0" err="1" smtClean="0">
                <a:solidFill>
                  <a:schemeClr val="bg1">
                    <a:lumMod val="65000"/>
                  </a:schemeClr>
                </a:solidFill>
              </a:rPr>
              <a:t>Pigott</a:t>
            </a:r>
            <a:r>
              <a:rPr lang="en-US" sz="1800" dirty="0" smtClean="0">
                <a:solidFill>
                  <a:schemeClr val="bg1">
                    <a:lumMod val="65000"/>
                  </a:schemeClr>
                </a:solidFill>
              </a:rPr>
              <a:t> et al., </a:t>
            </a:r>
            <a:r>
              <a:rPr lang="en-US" sz="1800" dirty="0">
                <a:solidFill>
                  <a:schemeClr val="bg1">
                    <a:lumMod val="65000"/>
                  </a:schemeClr>
                </a:solidFill>
              </a:rPr>
              <a:t>2010; Turner et al., 2008)</a:t>
            </a:r>
            <a:endParaRPr lang="en-US" sz="1800" dirty="0" smtClean="0">
              <a:solidFill>
                <a:schemeClr val="bg1">
                  <a:lumMod val="65000"/>
                </a:schemeClr>
              </a:solidFill>
            </a:endParaRPr>
          </a:p>
          <a:p>
            <a:r>
              <a:rPr lang="en-US" dirty="0" smtClean="0">
                <a:solidFill>
                  <a:schemeClr val="bg1">
                    <a:lumMod val="65000"/>
                  </a:schemeClr>
                </a:solidFill>
              </a:rPr>
              <a:t>Diagnostic and Statistical Manual (DSM-5) field trials: "questionable" inter-rater reliability of ~0.3</a:t>
            </a:r>
            <a:br>
              <a:rPr lang="en-US" dirty="0" smtClean="0">
                <a:solidFill>
                  <a:schemeClr val="bg1">
                    <a:lumMod val="65000"/>
                  </a:schemeClr>
                </a:solidFill>
              </a:rPr>
            </a:br>
            <a:r>
              <a:rPr lang="en-US" sz="1800" dirty="0" smtClean="0">
                <a:solidFill>
                  <a:schemeClr val="bg1">
                    <a:lumMod val="65000"/>
                  </a:schemeClr>
                </a:solidFill>
              </a:rPr>
              <a:t>  (</a:t>
            </a:r>
            <a:r>
              <a:rPr lang="en-US" sz="1800" dirty="0" err="1" smtClean="0">
                <a:solidFill>
                  <a:schemeClr val="bg1">
                    <a:lumMod val="65000"/>
                  </a:schemeClr>
                </a:solidFill>
              </a:rPr>
              <a:t>Regier</a:t>
            </a:r>
            <a:r>
              <a:rPr lang="en-US" sz="1800" dirty="0" smtClean="0">
                <a:solidFill>
                  <a:schemeClr val="bg1">
                    <a:lumMod val="65000"/>
                  </a:schemeClr>
                </a:solidFill>
              </a:rPr>
              <a:t> et al., 2013) </a:t>
            </a:r>
          </a:p>
          <a:p>
            <a:pPr lvl="0"/>
            <a:r>
              <a:rPr lang="en-US" dirty="0" smtClean="0">
                <a:solidFill>
                  <a:schemeClr val="accent2"/>
                </a:solidFill>
              </a:rPr>
              <a:t>Dramatic lack of progress in key research areas. Hypothesis: sample size and technology are probably not the main reasons. Instead, the main problem is our understanding of what depression is.</a:t>
            </a:r>
            <a:endParaRPr lang="en-US" sz="1800" dirty="0" smtClean="0">
              <a:solidFill>
                <a:schemeClr val="accent2"/>
              </a:solidFill>
            </a:endParaRPr>
          </a:p>
          <a:p>
            <a:pPr lvl="0"/>
            <a:endParaRPr lang="en-US" sz="1800" dirty="0">
              <a:solidFill>
                <a:srgbClr val="A6A6A6"/>
              </a:solidFill>
            </a:endParaRPr>
          </a:p>
        </p:txBody>
      </p:sp>
      <p:sp>
        <p:nvSpPr>
          <p:cNvPr id="5" name="Foliennummernplatzhalter 4"/>
          <p:cNvSpPr>
            <a:spLocks noGrp="1"/>
          </p:cNvSpPr>
          <p:nvPr>
            <p:ph type="sldNum" sz="quarter" idx="12"/>
          </p:nvPr>
        </p:nvSpPr>
        <p:spPr/>
        <p:txBody>
          <a:bodyPr/>
          <a:lstStyle/>
          <a:p>
            <a:fld id="{956ABC0E-5A83-1A40-ACCB-27CC011796BE}" type="slidenum">
              <a:rPr lang="en-US" smtClean="0"/>
              <a:pPr/>
              <a:t>14</a:t>
            </a:fld>
            <a:endParaRPr lang="en-US"/>
          </a:p>
        </p:txBody>
      </p:sp>
    </p:spTree>
    <p:extLst>
      <p:ext uri="{BB962C8B-B14F-4D97-AF65-F5344CB8AC3E}">
        <p14:creationId xmlns:p14="http://schemas.microsoft.com/office/powerpoint/2010/main" val="351982149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17" descr="Rplot0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5750" y="3716912"/>
            <a:ext cx="2617631" cy="2721185"/>
          </a:xfrm>
          <a:prstGeom prst="rect">
            <a:avLst/>
          </a:prstGeom>
        </p:spPr>
      </p:pic>
      <p:sp>
        <p:nvSpPr>
          <p:cNvPr id="2" name="Titel 1"/>
          <p:cNvSpPr>
            <a:spLocks noGrp="1"/>
          </p:cNvSpPr>
          <p:nvPr>
            <p:ph type="title"/>
          </p:nvPr>
        </p:nvSpPr>
        <p:spPr/>
        <p:txBody>
          <a:bodyPr/>
          <a:lstStyle/>
          <a:p>
            <a:r>
              <a:rPr lang="en-US" dirty="0" smtClean="0"/>
              <a:t>LIPS lecture today</a:t>
            </a:r>
            <a:endParaRPr lang="en-US" dirty="0"/>
          </a:p>
        </p:txBody>
      </p:sp>
      <p:sp>
        <p:nvSpPr>
          <p:cNvPr id="3" name="Inhaltsplatzhalter 2"/>
          <p:cNvSpPr>
            <a:spLocks noGrp="1"/>
          </p:cNvSpPr>
          <p:nvPr>
            <p:ph idx="1"/>
          </p:nvPr>
        </p:nvSpPr>
        <p:spPr/>
        <p:txBody>
          <a:bodyPr>
            <a:normAutofit/>
          </a:bodyPr>
          <a:lstStyle/>
          <a:p>
            <a:pPr marL="457200" lvl="0" indent="-457200">
              <a:buFont typeface="+mj-lt"/>
              <a:buAutoNum type="arabicPeriod"/>
            </a:pPr>
            <a:r>
              <a:rPr lang="de-DE" dirty="0" smtClean="0">
                <a:solidFill>
                  <a:prstClr val="black"/>
                </a:solidFill>
              </a:rPr>
              <a:t>Main </a:t>
            </a:r>
            <a:r>
              <a:rPr lang="de-DE" dirty="0" err="1" smtClean="0">
                <a:solidFill>
                  <a:prstClr val="black"/>
                </a:solidFill>
              </a:rPr>
              <a:t>goal</a:t>
            </a:r>
            <a:r>
              <a:rPr lang="de-DE" dirty="0" smtClean="0">
                <a:solidFill>
                  <a:prstClr val="black"/>
                </a:solidFill>
              </a:rPr>
              <a:t>: </a:t>
            </a:r>
            <a:r>
              <a:rPr lang="de-DE" dirty="0" err="1" smtClean="0">
                <a:solidFill>
                  <a:prstClr val="black"/>
                </a:solidFill>
              </a:rPr>
              <a:t>explain</a:t>
            </a:r>
            <a:r>
              <a:rPr lang="de-DE" dirty="0" smtClean="0">
                <a:solidFill>
                  <a:prstClr val="black"/>
                </a:solidFill>
              </a:rPr>
              <a:t> </a:t>
            </a:r>
            <a:r>
              <a:rPr lang="de-DE" dirty="0" err="1" smtClean="0">
                <a:solidFill>
                  <a:prstClr val="black"/>
                </a:solidFill>
              </a:rPr>
              <a:t>dramatic</a:t>
            </a:r>
            <a:r>
              <a:rPr lang="de-DE" dirty="0" smtClean="0">
                <a:solidFill>
                  <a:prstClr val="black"/>
                </a:solidFill>
              </a:rPr>
              <a:t> lack </a:t>
            </a:r>
            <a:r>
              <a:rPr lang="de-DE" dirty="0" err="1" smtClean="0">
                <a:solidFill>
                  <a:prstClr val="black"/>
                </a:solidFill>
              </a:rPr>
              <a:t>of</a:t>
            </a:r>
            <a:r>
              <a:rPr lang="de-DE" dirty="0" smtClean="0">
                <a:solidFill>
                  <a:prstClr val="black"/>
                </a:solidFill>
              </a:rPr>
              <a:t> </a:t>
            </a:r>
            <a:r>
              <a:rPr lang="de-DE" dirty="0" err="1" smtClean="0">
                <a:solidFill>
                  <a:prstClr val="black"/>
                </a:solidFill>
              </a:rPr>
              <a:t>progress</a:t>
            </a:r>
            <a:r>
              <a:rPr lang="de-DE" dirty="0" smtClean="0">
                <a:solidFill>
                  <a:prstClr val="black"/>
                </a:solidFill>
              </a:rPr>
              <a:t> in MD </a:t>
            </a:r>
            <a:r>
              <a:rPr lang="de-DE" dirty="0" err="1" smtClean="0">
                <a:solidFill>
                  <a:prstClr val="black"/>
                </a:solidFill>
              </a:rPr>
              <a:t>research</a:t>
            </a:r>
            <a:endParaRPr lang="de-DE" dirty="0" smtClean="0">
              <a:solidFill>
                <a:prstClr val="black"/>
              </a:solidFill>
            </a:endParaRPr>
          </a:p>
          <a:p>
            <a:pPr marL="457200" indent="-457200">
              <a:buFont typeface="+mj-lt"/>
              <a:buAutoNum type="arabicPeriod"/>
            </a:pPr>
            <a:r>
              <a:rPr lang="de-DE" dirty="0" err="1" smtClean="0">
                <a:solidFill>
                  <a:prstClr val="black"/>
                </a:solidFill>
              </a:rPr>
              <a:t>Problematic</a:t>
            </a:r>
            <a:r>
              <a:rPr lang="de-DE" dirty="0" smtClean="0">
                <a:solidFill>
                  <a:prstClr val="black"/>
                </a:solidFill>
              </a:rPr>
              <a:t> </a:t>
            </a:r>
            <a:r>
              <a:rPr lang="de-DE" dirty="0" err="1" smtClean="0">
                <a:solidFill>
                  <a:prstClr val="black"/>
                </a:solidFill>
              </a:rPr>
              <a:t>assumptions</a:t>
            </a:r>
            <a:r>
              <a:rPr lang="de-DE" dirty="0" smtClean="0">
                <a:solidFill>
                  <a:prstClr val="black"/>
                </a:solidFill>
              </a:rPr>
              <a:t> </a:t>
            </a:r>
            <a:r>
              <a:rPr lang="de-DE" dirty="0" err="1" smtClean="0">
                <a:solidFill>
                  <a:prstClr val="black"/>
                </a:solidFill>
              </a:rPr>
              <a:t>of</a:t>
            </a:r>
            <a:r>
              <a:rPr lang="de-DE" dirty="0" smtClean="0">
                <a:solidFill>
                  <a:prstClr val="black"/>
                </a:solidFill>
              </a:rPr>
              <a:t> </a:t>
            </a:r>
            <a:r>
              <a:rPr lang="de-DE" dirty="0" err="1" smtClean="0">
                <a:solidFill>
                  <a:prstClr val="black"/>
                </a:solidFill>
              </a:rPr>
              <a:t>depression</a:t>
            </a:r>
            <a:r>
              <a:rPr lang="de-DE" dirty="0" smtClean="0">
                <a:solidFill>
                  <a:prstClr val="black"/>
                </a:solidFill>
              </a:rPr>
              <a:t> </a:t>
            </a:r>
            <a:r>
              <a:rPr lang="de-DE" dirty="0" err="1" smtClean="0">
                <a:solidFill>
                  <a:prstClr val="black"/>
                </a:solidFill>
              </a:rPr>
              <a:t>research</a:t>
            </a:r>
            <a:endParaRPr lang="de-DE" dirty="0" smtClean="0">
              <a:solidFill>
                <a:prstClr val="black"/>
              </a:solidFill>
            </a:endParaRPr>
          </a:p>
          <a:p>
            <a:pPr lvl="1"/>
            <a:r>
              <a:rPr lang="de-DE" dirty="0" smtClean="0">
                <a:solidFill>
                  <a:prstClr val="black"/>
                </a:solidFill>
              </a:rPr>
              <a:t>Depression </a:t>
            </a:r>
            <a:r>
              <a:rPr lang="de-DE" dirty="0" err="1" smtClean="0">
                <a:solidFill>
                  <a:prstClr val="black"/>
                </a:solidFill>
              </a:rPr>
              <a:t>as</a:t>
            </a:r>
            <a:r>
              <a:rPr lang="de-DE" dirty="0" smtClean="0">
                <a:solidFill>
                  <a:prstClr val="black"/>
                </a:solidFill>
              </a:rPr>
              <a:t> a </a:t>
            </a:r>
            <a:r>
              <a:rPr lang="de-DE" i="1" dirty="0" err="1" smtClean="0">
                <a:solidFill>
                  <a:prstClr val="black"/>
                </a:solidFill>
              </a:rPr>
              <a:t>natural</a:t>
            </a:r>
            <a:r>
              <a:rPr lang="de-DE" i="1" dirty="0" smtClean="0">
                <a:solidFill>
                  <a:prstClr val="black"/>
                </a:solidFill>
              </a:rPr>
              <a:t> </a:t>
            </a:r>
            <a:r>
              <a:rPr lang="de-DE" i="1" dirty="0" err="1" smtClean="0">
                <a:solidFill>
                  <a:prstClr val="black"/>
                </a:solidFill>
              </a:rPr>
              <a:t>kind</a:t>
            </a:r>
            <a:endParaRPr lang="de-DE" i="1" dirty="0" smtClean="0">
              <a:solidFill>
                <a:prstClr val="black"/>
              </a:solidFill>
            </a:endParaRPr>
          </a:p>
          <a:p>
            <a:pPr lvl="1"/>
            <a:r>
              <a:rPr lang="de-DE" dirty="0" smtClean="0">
                <a:solidFill>
                  <a:prstClr val="black"/>
                </a:solidFill>
              </a:rPr>
              <a:t>Depression </a:t>
            </a:r>
            <a:r>
              <a:rPr lang="de-DE" dirty="0" err="1" smtClean="0">
                <a:solidFill>
                  <a:prstClr val="black"/>
                </a:solidFill>
              </a:rPr>
              <a:t>as</a:t>
            </a:r>
            <a:r>
              <a:rPr lang="de-DE" dirty="0" smtClean="0">
                <a:solidFill>
                  <a:prstClr val="black"/>
                </a:solidFill>
              </a:rPr>
              <a:t> </a:t>
            </a:r>
            <a:r>
              <a:rPr lang="de-DE" dirty="0" err="1" smtClean="0">
                <a:solidFill>
                  <a:prstClr val="black"/>
                </a:solidFill>
              </a:rPr>
              <a:t>the</a:t>
            </a:r>
            <a:r>
              <a:rPr lang="de-DE" dirty="0" smtClean="0">
                <a:solidFill>
                  <a:prstClr val="black"/>
                </a:solidFill>
              </a:rPr>
              <a:t> </a:t>
            </a:r>
            <a:r>
              <a:rPr lang="de-DE" i="1" dirty="0" err="1" smtClean="0">
                <a:solidFill>
                  <a:prstClr val="black"/>
                </a:solidFill>
              </a:rPr>
              <a:t>common</a:t>
            </a:r>
            <a:r>
              <a:rPr lang="de-DE" i="1" dirty="0" smtClean="0">
                <a:solidFill>
                  <a:prstClr val="black"/>
                </a:solidFill>
              </a:rPr>
              <a:t> </a:t>
            </a:r>
            <a:r>
              <a:rPr lang="de-DE" i="1" dirty="0" err="1" smtClean="0">
                <a:solidFill>
                  <a:prstClr val="black"/>
                </a:solidFill>
              </a:rPr>
              <a:t>cause</a:t>
            </a:r>
            <a:r>
              <a:rPr lang="de-DE" i="1" dirty="0" smtClean="0">
                <a:solidFill>
                  <a:prstClr val="black"/>
                </a:solidFill>
              </a:rPr>
              <a:t> </a:t>
            </a:r>
            <a:r>
              <a:rPr lang="de-DE" dirty="0" err="1" smtClean="0">
                <a:solidFill>
                  <a:prstClr val="black"/>
                </a:solidFill>
              </a:rPr>
              <a:t>of</a:t>
            </a:r>
            <a:r>
              <a:rPr lang="de-DE" dirty="0" smtClean="0">
                <a:solidFill>
                  <a:prstClr val="black"/>
                </a:solidFill>
              </a:rPr>
              <a:t> </a:t>
            </a:r>
            <a:r>
              <a:rPr lang="de-DE" dirty="0" err="1" smtClean="0">
                <a:solidFill>
                  <a:prstClr val="black"/>
                </a:solidFill>
              </a:rPr>
              <a:t>its</a:t>
            </a:r>
            <a:r>
              <a:rPr lang="de-DE" dirty="0" smtClean="0">
                <a:solidFill>
                  <a:prstClr val="black"/>
                </a:solidFill>
              </a:rPr>
              <a:t> </a:t>
            </a:r>
            <a:r>
              <a:rPr lang="de-DE" dirty="0" err="1" smtClean="0">
                <a:solidFill>
                  <a:prstClr val="black"/>
                </a:solidFill>
              </a:rPr>
              <a:t>symptoms</a:t>
            </a:r>
            <a:endParaRPr lang="de-DE" dirty="0" smtClean="0">
              <a:solidFill>
                <a:prstClr val="black"/>
              </a:solidFill>
            </a:endParaRPr>
          </a:p>
          <a:p>
            <a:pPr marL="457200" indent="-457200">
              <a:buFont typeface="+mj-lt"/>
              <a:buAutoNum type="arabicPeriod"/>
            </a:pPr>
            <a:r>
              <a:rPr lang="de-DE" dirty="0" smtClean="0">
                <a:solidFill>
                  <a:prstClr val="black"/>
                </a:solidFill>
              </a:rPr>
              <a:t>Network </a:t>
            </a:r>
            <a:r>
              <a:rPr lang="de-DE" dirty="0" err="1">
                <a:solidFill>
                  <a:prstClr val="black"/>
                </a:solidFill>
              </a:rPr>
              <a:t>approach</a:t>
            </a:r>
            <a:r>
              <a:rPr lang="de-DE" dirty="0">
                <a:solidFill>
                  <a:prstClr val="black"/>
                </a:solidFill>
              </a:rPr>
              <a:t> </a:t>
            </a:r>
            <a:r>
              <a:rPr lang="de-DE" dirty="0" err="1">
                <a:solidFill>
                  <a:prstClr val="black"/>
                </a:solidFill>
              </a:rPr>
              <a:t>to</a:t>
            </a:r>
            <a:r>
              <a:rPr lang="de-DE" dirty="0">
                <a:solidFill>
                  <a:prstClr val="black"/>
                </a:solidFill>
              </a:rPr>
              <a:t> </a:t>
            </a:r>
            <a:r>
              <a:rPr lang="de-DE" dirty="0" smtClean="0">
                <a:solidFill>
                  <a:prstClr val="black"/>
                </a:solidFill>
              </a:rPr>
              <a:t>MD</a:t>
            </a:r>
            <a:endParaRPr lang="de-DE" dirty="0">
              <a:solidFill>
                <a:prstClr val="black"/>
              </a:solidFill>
            </a:endParaRPr>
          </a:p>
        </p:txBody>
      </p:sp>
      <p:sp>
        <p:nvSpPr>
          <p:cNvPr id="5" name="Foliennummernplatzhalter 4"/>
          <p:cNvSpPr>
            <a:spLocks noGrp="1"/>
          </p:cNvSpPr>
          <p:nvPr>
            <p:ph type="sldNum" sz="quarter" idx="12"/>
          </p:nvPr>
        </p:nvSpPr>
        <p:spPr/>
        <p:txBody>
          <a:bodyPr/>
          <a:lstStyle/>
          <a:p>
            <a:fld id="{956ABC0E-5A83-1A40-ACCB-27CC011796BE}" type="slidenum">
              <a:rPr lang="en-US" smtClean="0"/>
              <a:pPr/>
              <a:t>15</a:t>
            </a:fld>
            <a:endParaRPr lang="en-US"/>
          </a:p>
        </p:txBody>
      </p:sp>
    </p:spTree>
    <p:extLst>
      <p:ext uri="{BB962C8B-B14F-4D97-AF65-F5344CB8AC3E}">
        <p14:creationId xmlns:p14="http://schemas.microsoft.com/office/powerpoint/2010/main" val="2035294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814160"/>
            <a:ext cx="7772400" cy="1470025"/>
          </a:xfrm>
        </p:spPr>
        <p:txBody>
          <a:bodyPr>
            <a:normAutofit/>
          </a:bodyPr>
          <a:lstStyle/>
          <a:p>
            <a:r>
              <a:rPr lang="en-GB" dirty="0" smtClean="0"/>
              <a:t>Assumption 1:</a:t>
            </a:r>
            <a:r>
              <a:rPr lang="en-GB" dirty="0"/>
              <a:t/>
            </a:r>
            <a:br>
              <a:rPr lang="en-GB" dirty="0"/>
            </a:br>
            <a:r>
              <a:rPr lang="en-GB" dirty="0" smtClean="0"/>
              <a:t>MD is a natural kind </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16</a:t>
            </a:fld>
            <a:endParaRPr lang="en-US"/>
          </a:p>
        </p:txBody>
      </p:sp>
    </p:spTree>
    <p:extLst>
      <p:ext uri="{BB962C8B-B14F-4D97-AF65-F5344CB8AC3E}">
        <p14:creationId xmlns:p14="http://schemas.microsoft.com/office/powerpoint/2010/main" val="17262840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Infectious diseases</a:t>
            </a:r>
            <a:endParaRPr lang="en-US" dirty="0"/>
          </a:p>
        </p:txBody>
      </p:sp>
      <p:sp>
        <p:nvSpPr>
          <p:cNvPr id="3" name="Inhaltsplatzhalter 2"/>
          <p:cNvSpPr>
            <a:spLocks noGrp="1"/>
          </p:cNvSpPr>
          <p:nvPr>
            <p:ph idx="1"/>
          </p:nvPr>
        </p:nvSpPr>
        <p:spPr/>
        <p:txBody>
          <a:bodyPr>
            <a:normAutofit/>
          </a:bodyPr>
          <a:lstStyle/>
          <a:p>
            <a:r>
              <a:rPr lang="en-US" dirty="0" smtClean="0"/>
              <a:t>Robert Koch, 1905: discovery that specific diseases have specific causative </a:t>
            </a:r>
            <a:r>
              <a:rPr lang="en-US" dirty="0"/>
              <a:t>agents </a:t>
            </a:r>
            <a:r>
              <a:rPr lang="en-US" dirty="0" smtClean="0"/>
              <a:t>(tuberculosis &amp; syphilis)</a:t>
            </a:r>
          </a:p>
          <a:p>
            <a:r>
              <a:rPr lang="de-DE" dirty="0" err="1" smtClean="0"/>
              <a:t>Diseases</a:t>
            </a:r>
            <a:r>
              <a:rPr lang="de-DE" dirty="0" smtClean="0"/>
              <a:t> </a:t>
            </a:r>
            <a:r>
              <a:rPr lang="de-DE" dirty="0" err="1" smtClean="0"/>
              <a:t>understood</a:t>
            </a:r>
            <a:r>
              <a:rPr lang="de-DE" dirty="0" smtClean="0"/>
              <a:t> </a:t>
            </a:r>
            <a:r>
              <a:rPr lang="de-DE" dirty="0" err="1" smtClean="0"/>
              <a:t>as</a:t>
            </a:r>
            <a:r>
              <a:rPr lang="de-DE" dirty="0" smtClean="0"/>
              <a:t> </a:t>
            </a:r>
            <a:r>
              <a:rPr lang="de-DE" i="1" dirty="0" err="1" smtClean="0"/>
              <a:t>natural</a:t>
            </a:r>
            <a:r>
              <a:rPr lang="de-DE" i="1" dirty="0" smtClean="0"/>
              <a:t> </a:t>
            </a:r>
            <a:r>
              <a:rPr lang="de-DE" i="1" dirty="0" err="1" smtClean="0"/>
              <a:t>kinds</a:t>
            </a:r>
            <a:r>
              <a:rPr lang="de-DE" dirty="0" smtClean="0"/>
              <a:t>: </a:t>
            </a:r>
          </a:p>
          <a:p>
            <a:pPr lvl="1"/>
            <a:r>
              <a:rPr lang="de-DE" dirty="0" smtClean="0"/>
              <a:t>Natural </a:t>
            </a:r>
            <a:r>
              <a:rPr lang="de-DE" dirty="0" err="1" smtClean="0"/>
              <a:t>kinds</a:t>
            </a:r>
            <a:r>
              <a:rPr lang="de-DE" dirty="0" smtClean="0"/>
              <a:t> </a:t>
            </a:r>
            <a:r>
              <a:rPr lang="de-DE" dirty="0" err="1" smtClean="0"/>
              <a:t>are</a:t>
            </a:r>
            <a:r>
              <a:rPr lang="de-DE" dirty="0" smtClean="0"/>
              <a:t> </a:t>
            </a:r>
            <a:r>
              <a:rPr lang="de-DE" dirty="0" err="1" smtClean="0"/>
              <a:t>unchanging</a:t>
            </a:r>
            <a:r>
              <a:rPr lang="de-DE" dirty="0" smtClean="0"/>
              <a:t> </a:t>
            </a:r>
            <a:r>
              <a:rPr lang="de-DE" dirty="0" err="1" smtClean="0"/>
              <a:t>and</a:t>
            </a:r>
            <a:r>
              <a:rPr lang="de-DE" dirty="0" smtClean="0"/>
              <a:t> </a:t>
            </a:r>
            <a:r>
              <a:rPr lang="de-DE" dirty="0" err="1" smtClean="0"/>
              <a:t>ahistoric</a:t>
            </a:r>
            <a:r>
              <a:rPr lang="de-DE" dirty="0" smtClean="0"/>
              <a:t> </a:t>
            </a:r>
            <a:r>
              <a:rPr lang="de-DE" dirty="0" err="1" smtClean="0"/>
              <a:t>entities</a:t>
            </a:r>
            <a:r>
              <a:rPr lang="de-DE" dirty="0" smtClean="0"/>
              <a:t> </a:t>
            </a:r>
            <a:r>
              <a:rPr lang="de-DE" dirty="0" err="1" smtClean="0"/>
              <a:t>with</a:t>
            </a:r>
            <a:r>
              <a:rPr lang="de-DE" dirty="0" smtClean="0"/>
              <a:t> sharp </a:t>
            </a:r>
            <a:r>
              <a:rPr lang="de-DE" dirty="0" err="1" smtClean="0"/>
              <a:t>boundaries</a:t>
            </a:r>
            <a:r>
              <a:rPr lang="de-DE" dirty="0" smtClean="0"/>
              <a:t> </a:t>
            </a:r>
            <a:r>
              <a:rPr lang="de-DE" dirty="0" err="1" smtClean="0"/>
              <a:t>that</a:t>
            </a:r>
            <a:r>
              <a:rPr lang="de-DE" dirty="0" smtClean="0"/>
              <a:t> </a:t>
            </a:r>
            <a:r>
              <a:rPr lang="de-DE" dirty="0" err="1" smtClean="0"/>
              <a:t>have</a:t>
            </a:r>
            <a:r>
              <a:rPr lang="de-DE" dirty="0" smtClean="0"/>
              <a:t> a </a:t>
            </a:r>
            <a:r>
              <a:rPr lang="de-DE" dirty="0" err="1" smtClean="0"/>
              <a:t>specific</a:t>
            </a:r>
            <a:r>
              <a:rPr lang="de-DE" dirty="0" smtClean="0"/>
              <a:t> </a:t>
            </a:r>
            <a:r>
              <a:rPr lang="de-DE" dirty="0" err="1" smtClean="0"/>
              <a:t>set</a:t>
            </a:r>
            <a:r>
              <a:rPr lang="de-DE" dirty="0" smtClean="0"/>
              <a:t> </a:t>
            </a:r>
            <a:r>
              <a:rPr lang="de-DE" dirty="0" err="1" smtClean="0"/>
              <a:t>of</a:t>
            </a:r>
            <a:r>
              <a:rPr lang="de-DE" dirty="0" smtClean="0"/>
              <a:t> </a:t>
            </a:r>
            <a:r>
              <a:rPr lang="de-DE" dirty="0" err="1" smtClean="0"/>
              <a:t>properties</a:t>
            </a:r>
            <a:r>
              <a:rPr lang="de-DE" dirty="0" smtClean="0"/>
              <a:t> (e.g., </a:t>
            </a:r>
            <a:r>
              <a:rPr lang="de-DE" dirty="0" err="1" smtClean="0"/>
              <a:t>symptoms</a:t>
            </a:r>
            <a:r>
              <a:rPr lang="de-DE" dirty="0" smtClean="0"/>
              <a:t>) </a:t>
            </a:r>
            <a:r>
              <a:rPr lang="de-DE" dirty="0" err="1" smtClean="0"/>
              <a:t>both</a:t>
            </a:r>
            <a:r>
              <a:rPr lang="de-DE" dirty="0" smtClean="0"/>
              <a:t> </a:t>
            </a:r>
            <a:r>
              <a:rPr lang="de-DE" dirty="0" err="1" smtClean="0"/>
              <a:t>necessary</a:t>
            </a:r>
            <a:r>
              <a:rPr lang="de-DE" dirty="0" smtClean="0"/>
              <a:t> </a:t>
            </a:r>
            <a:r>
              <a:rPr lang="de-DE" dirty="0" err="1" smtClean="0"/>
              <a:t>and</a:t>
            </a:r>
            <a:r>
              <a:rPr lang="de-DE" dirty="0" smtClean="0"/>
              <a:t> </a:t>
            </a:r>
            <a:r>
              <a:rPr lang="de-DE" dirty="0" err="1" smtClean="0"/>
              <a:t>sufficient</a:t>
            </a:r>
            <a:r>
              <a:rPr lang="de-DE" dirty="0" smtClean="0"/>
              <a:t> </a:t>
            </a:r>
            <a:r>
              <a:rPr lang="de-DE" dirty="0" err="1" smtClean="0"/>
              <a:t>for</a:t>
            </a:r>
            <a:r>
              <a:rPr lang="de-DE" dirty="0" smtClean="0"/>
              <a:t> </a:t>
            </a:r>
            <a:r>
              <a:rPr lang="de-DE" dirty="0" err="1" smtClean="0"/>
              <a:t>classification</a:t>
            </a:r>
            <a:endParaRPr lang="de-DE" dirty="0" smtClean="0"/>
          </a:p>
          <a:p>
            <a:r>
              <a:rPr lang="de-DE" dirty="0" smtClean="0"/>
              <a:t>This type </a:t>
            </a:r>
            <a:r>
              <a:rPr lang="de-DE" dirty="0" err="1" smtClean="0"/>
              <a:t>of</a:t>
            </a:r>
            <a:r>
              <a:rPr lang="de-DE" dirty="0" smtClean="0"/>
              <a:t> </a:t>
            </a:r>
            <a:r>
              <a:rPr lang="de-DE" dirty="0" err="1" smtClean="0"/>
              <a:t>classification</a:t>
            </a:r>
            <a:r>
              <a:rPr lang="de-DE" dirty="0" smtClean="0"/>
              <a:t> </a:t>
            </a:r>
            <a:r>
              <a:rPr lang="de-DE" dirty="0" err="1" smtClean="0"/>
              <a:t>is</a:t>
            </a:r>
            <a:r>
              <a:rPr lang="de-DE" dirty="0" smtClean="0"/>
              <a:t> </a:t>
            </a:r>
            <a:r>
              <a:rPr lang="de-DE" dirty="0" err="1" smtClean="0"/>
              <a:t>called</a:t>
            </a:r>
            <a:r>
              <a:rPr lang="de-DE" dirty="0" smtClean="0"/>
              <a:t> </a:t>
            </a:r>
            <a:r>
              <a:rPr lang="de-DE" i="1" dirty="0" err="1" smtClean="0"/>
              <a:t>essentialism</a:t>
            </a:r>
            <a:endParaRPr lang="de-DE" i="1" dirty="0" smtClean="0"/>
          </a:p>
          <a:p>
            <a:r>
              <a:rPr lang="en-US" dirty="0"/>
              <a:t>An essence is "some kind of underlying, intrinsic property, something that lies within kind members, making them the kind of thing that they are"  </a:t>
            </a:r>
            <a:r>
              <a:rPr lang="en-US" sz="1800" dirty="0">
                <a:solidFill>
                  <a:schemeClr val="bg1">
                    <a:lumMod val="65000"/>
                  </a:schemeClr>
                </a:solidFill>
              </a:rPr>
              <a:t>(Wilson et al., 2007; p. 3</a:t>
            </a:r>
            <a:r>
              <a:rPr lang="en-US" sz="1800" dirty="0" smtClean="0">
                <a:solidFill>
                  <a:schemeClr val="bg1">
                    <a:lumMod val="65000"/>
                  </a:schemeClr>
                </a:solidFill>
              </a:rPr>
              <a:t>)</a:t>
            </a:r>
            <a:endParaRPr lang="de-DE" dirty="0" smtClean="0"/>
          </a:p>
          <a:p>
            <a:endParaRPr lang="en-US" dirty="0"/>
          </a:p>
          <a:p>
            <a:endParaRPr lang="en-US"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17</a:t>
            </a:fld>
            <a:endParaRPr lang="en-US"/>
          </a:p>
        </p:txBody>
      </p:sp>
    </p:spTree>
    <p:extLst>
      <p:ext uri="{BB962C8B-B14F-4D97-AF65-F5344CB8AC3E}">
        <p14:creationId xmlns:p14="http://schemas.microsoft.com/office/powerpoint/2010/main" val="21777537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Infectious diseases</a:t>
            </a:r>
          </a:p>
        </p:txBody>
      </p:sp>
      <p:sp>
        <p:nvSpPr>
          <p:cNvPr id="3" name="Inhaltsplatzhalter 2"/>
          <p:cNvSpPr>
            <a:spLocks noGrp="1"/>
          </p:cNvSpPr>
          <p:nvPr>
            <p:ph idx="1"/>
          </p:nvPr>
        </p:nvSpPr>
        <p:spPr/>
        <p:txBody>
          <a:bodyPr>
            <a:normAutofit/>
          </a:bodyPr>
          <a:lstStyle/>
          <a:p>
            <a:r>
              <a:rPr lang="de-DE" dirty="0" err="1" smtClean="0"/>
              <a:t>Measles</a:t>
            </a:r>
            <a:r>
              <a:rPr lang="de-DE" dirty="0"/>
              <a:t>: </a:t>
            </a:r>
            <a:r>
              <a:rPr lang="en-US" dirty="0"/>
              <a:t>infection of the respiratory system caused by a specific virus, accompanied </a:t>
            </a:r>
            <a:r>
              <a:rPr lang="en-US" dirty="0" smtClean="0"/>
              <a:t>by specific </a:t>
            </a:r>
            <a:r>
              <a:rPr lang="en-US" dirty="0"/>
              <a:t>symptoms like red eyes, fever, generalized rash, and </a:t>
            </a:r>
            <a:r>
              <a:rPr lang="en-US" dirty="0" err="1" smtClean="0"/>
              <a:t>Koplik's</a:t>
            </a:r>
            <a:r>
              <a:rPr lang="en-US" dirty="0" smtClean="0"/>
              <a:t> spots. Natural kind perspective: measles exists outside the human classification system as real thing.</a:t>
            </a:r>
            <a:endParaRPr lang="de-DE" dirty="0"/>
          </a:p>
          <a:p>
            <a:r>
              <a:rPr lang="en-US" dirty="0" smtClean="0"/>
              <a:t>Gold: atomic </a:t>
            </a:r>
            <a:r>
              <a:rPr lang="en-US" dirty="0"/>
              <a:t>number 79, and everything with this atomic number is </a:t>
            </a:r>
            <a:r>
              <a:rPr lang="en-US" dirty="0" smtClean="0"/>
              <a:t>gold. Specific properties ("essence"), and sharp boundary to all things that are not gold.</a:t>
            </a:r>
          </a:p>
          <a:p>
            <a:endParaRPr lang="en-US" dirty="0" smtClean="0"/>
          </a:p>
          <a:p>
            <a:endParaRPr lang="en-US"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18</a:t>
            </a:fld>
            <a:endParaRPr lang="en-US"/>
          </a:p>
        </p:txBody>
      </p:sp>
    </p:spTree>
    <p:extLst>
      <p:ext uri="{BB962C8B-B14F-4D97-AF65-F5344CB8AC3E}">
        <p14:creationId xmlns:p14="http://schemas.microsoft.com/office/powerpoint/2010/main" val="2382627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General paresis</a:t>
            </a:r>
            <a:endParaRPr lang="en-US" dirty="0"/>
          </a:p>
        </p:txBody>
      </p:sp>
      <p:sp>
        <p:nvSpPr>
          <p:cNvPr id="3" name="Inhaltsplatzhalter 2"/>
          <p:cNvSpPr>
            <a:spLocks noGrp="1"/>
          </p:cNvSpPr>
          <p:nvPr>
            <p:ph idx="1"/>
          </p:nvPr>
        </p:nvSpPr>
        <p:spPr/>
        <p:txBody>
          <a:bodyPr>
            <a:normAutofit/>
          </a:bodyPr>
          <a:lstStyle/>
          <a:p>
            <a:r>
              <a:rPr lang="en-US" dirty="0" smtClean="0"/>
              <a:t>1910</a:t>
            </a:r>
            <a:r>
              <a:rPr lang="en-US" dirty="0"/>
              <a:t>: discovery of </a:t>
            </a:r>
            <a:r>
              <a:rPr lang="en-US" dirty="0" smtClean="0"/>
              <a:t>syphilitic bacteria </a:t>
            </a:r>
            <a:r>
              <a:rPr lang="en-US" dirty="0"/>
              <a:t>in brains of deceased patients </a:t>
            </a:r>
            <a:r>
              <a:rPr lang="en-US" dirty="0" smtClean="0"/>
              <a:t>diagnosed with "general </a:t>
            </a:r>
            <a:r>
              <a:rPr lang="en-US" dirty="0"/>
              <a:t>paralysis of the </a:t>
            </a:r>
            <a:r>
              <a:rPr lang="en-US" dirty="0" smtClean="0"/>
              <a:t>insane"</a:t>
            </a:r>
          </a:p>
          <a:p>
            <a:pPr lvl="1"/>
            <a:r>
              <a:rPr lang="de-DE" dirty="0" err="1" smtClean="0"/>
              <a:t>Neuropsychiatric</a:t>
            </a:r>
            <a:r>
              <a:rPr lang="de-DE" dirty="0" smtClean="0"/>
              <a:t> </a:t>
            </a:r>
            <a:r>
              <a:rPr lang="de-DE" dirty="0" err="1" smtClean="0"/>
              <a:t>syndrome</a:t>
            </a:r>
            <a:r>
              <a:rPr lang="de-DE" dirty="0" smtClean="0"/>
              <a:t> </a:t>
            </a:r>
            <a:r>
              <a:rPr lang="de-DE" dirty="0" err="1" smtClean="0"/>
              <a:t>of</a:t>
            </a:r>
            <a:r>
              <a:rPr lang="de-DE" dirty="0" smtClean="0"/>
              <a:t> </a:t>
            </a:r>
            <a:r>
              <a:rPr lang="de-DE" dirty="0" err="1" smtClean="0"/>
              <a:t>late</a:t>
            </a:r>
            <a:r>
              <a:rPr lang="de-DE" dirty="0" smtClean="0"/>
              <a:t>-stage </a:t>
            </a:r>
            <a:r>
              <a:rPr lang="de-DE" dirty="0" err="1" smtClean="0"/>
              <a:t>syphilis</a:t>
            </a:r>
            <a:endParaRPr lang="de-DE" dirty="0" smtClean="0"/>
          </a:p>
          <a:p>
            <a:pPr lvl="1"/>
            <a:r>
              <a:rPr lang="en-US" dirty="0" smtClean="0"/>
              <a:t>Clear "essence" identified for a mental disorder</a:t>
            </a:r>
          </a:p>
          <a:p>
            <a:pPr lvl="1"/>
            <a:r>
              <a:rPr lang="en-US" dirty="0" smtClean="0"/>
              <a:t>Disease </a:t>
            </a:r>
            <a:r>
              <a:rPr lang="en-US" dirty="0"/>
              <a:t>model applied to </a:t>
            </a:r>
            <a:r>
              <a:rPr lang="en-US" dirty="0" smtClean="0"/>
              <a:t>the rest of medicine, including psychiatry</a:t>
            </a:r>
          </a:p>
          <a:p>
            <a:r>
              <a:rPr lang="en-US" dirty="0"/>
              <a:t>1912, Alfred </a:t>
            </a:r>
            <a:r>
              <a:rPr lang="en-US" dirty="0" smtClean="0"/>
              <a:t>Roche: </a:t>
            </a:r>
          </a:p>
          <a:p>
            <a:pPr lvl="1"/>
            <a:r>
              <a:rPr lang="en-US" dirty="0" smtClean="0"/>
              <a:t>"</a:t>
            </a:r>
            <a:r>
              <a:rPr lang="en-US" dirty="0"/>
              <a:t>The main example of a happy final definition of </a:t>
            </a:r>
            <a:r>
              <a:rPr lang="en-US" dirty="0" smtClean="0"/>
              <a:t>a disease condition […] has </a:t>
            </a:r>
            <a:r>
              <a:rPr lang="en-US" dirty="0"/>
              <a:t>been </a:t>
            </a:r>
            <a:r>
              <a:rPr lang="en-US" dirty="0" smtClean="0"/>
              <a:t>general paresis. </a:t>
            </a:r>
            <a:r>
              <a:rPr lang="en-US" dirty="0"/>
              <a:t>The success achieved </a:t>
            </a:r>
            <a:r>
              <a:rPr lang="en-US" dirty="0" smtClean="0"/>
              <a:t>here </a:t>
            </a:r>
            <a:r>
              <a:rPr lang="en-US" dirty="0"/>
              <a:t>has perhaps been a misfortune in its side effects because it nourished the illusion that </a:t>
            </a:r>
            <a:r>
              <a:rPr lang="en-US" dirty="0" smtClean="0"/>
              <a:t>something </a:t>
            </a:r>
            <a:r>
              <a:rPr lang="en-US" dirty="0"/>
              <a:t>similar might soon be repeated</a:t>
            </a:r>
            <a:r>
              <a:rPr lang="en-US" dirty="0" smtClean="0"/>
              <a:t>."</a:t>
            </a:r>
          </a:p>
        </p:txBody>
      </p:sp>
      <p:sp>
        <p:nvSpPr>
          <p:cNvPr id="5" name="Foliennummernplatzhalter 4"/>
          <p:cNvSpPr>
            <a:spLocks noGrp="1"/>
          </p:cNvSpPr>
          <p:nvPr>
            <p:ph type="sldNum" sz="quarter" idx="12"/>
          </p:nvPr>
        </p:nvSpPr>
        <p:spPr/>
        <p:txBody>
          <a:bodyPr/>
          <a:lstStyle/>
          <a:p>
            <a:fld id="{956ABC0E-5A83-1A40-ACCB-27CC011796BE}" type="slidenum">
              <a:rPr lang="en-US" smtClean="0"/>
              <a:pPr/>
              <a:t>19</a:t>
            </a:fld>
            <a:endParaRPr lang="en-US"/>
          </a:p>
        </p:txBody>
      </p:sp>
    </p:spTree>
    <p:extLst>
      <p:ext uri="{BB962C8B-B14F-4D97-AF65-F5344CB8AC3E}">
        <p14:creationId xmlns:p14="http://schemas.microsoft.com/office/powerpoint/2010/main" val="4162347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Major Depression (MD)</a:t>
            </a:r>
            <a:endParaRPr lang="en-US" dirty="0"/>
          </a:p>
        </p:txBody>
      </p:sp>
      <p:sp>
        <p:nvSpPr>
          <p:cNvPr id="3" name="Inhaltsplatzhalter 2"/>
          <p:cNvSpPr>
            <a:spLocks noGrp="1"/>
          </p:cNvSpPr>
          <p:nvPr>
            <p:ph idx="1"/>
          </p:nvPr>
        </p:nvSpPr>
        <p:spPr/>
        <p:txBody>
          <a:bodyPr>
            <a:normAutofit lnSpcReduction="10000"/>
          </a:bodyPr>
          <a:lstStyle/>
          <a:p>
            <a:r>
              <a:rPr lang="en-US" dirty="0" smtClean="0"/>
              <a:t>Prevalence</a:t>
            </a:r>
            <a:endParaRPr lang="en-US" dirty="0"/>
          </a:p>
          <a:p>
            <a:pPr lvl="1"/>
            <a:r>
              <a:rPr lang="en-US" dirty="0" smtClean="0"/>
              <a:t>Most common psychiatric disorder</a:t>
            </a:r>
          </a:p>
          <a:p>
            <a:r>
              <a:rPr lang="en-US" dirty="0" smtClean="0"/>
              <a:t>Recurrence</a:t>
            </a:r>
          </a:p>
          <a:p>
            <a:pPr lvl="1"/>
            <a:r>
              <a:rPr lang="en-US" dirty="0" smtClean="0"/>
              <a:t>50-75% suffer from more than on episode</a:t>
            </a:r>
          </a:p>
          <a:p>
            <a:pPr lvl="1"/>
            <a:r>
              <a:rPr lang="en-US" dirty="0" smtClean="0"/>
              <a:t>Previous episodes reduce treatment efficacy</a:t>
            </a:r>
          </a:p>
          <a:p>
            <a:r>
              <a:rPr lang="de-DE" dirty="0" err="1" smtClean="0"/>
              <a:t>Disability</a:t>
            </a:r>
            <a:endParaRPr lang="de-DE" dirty="0" smtClean="0"/>
          </a:p>
          <a:p>
            <a:pPr lvl="1"/>
            <a:r>
              <a:rPr lang="de-DE" dirty="0" smtClean="0"/>
              <a:t>Greatest </a:t>
            </a:r>
            <a:r>
              <a:rPr lang="de-DE" dirty="0" err="1" smtClean="0"/>
              <a:t>impact</a:t>
            </a:r>
            <a:r>
              <a:rPr lang="de-DE" dirty="0" smtClean="0"/>
              <a:t> </a:t>
            </a:r>
            <a:r>
              <a:rPr lang="de-DE" dirty="0" err="1" smtClean="0"/>
              <a:t>of</a:t>
            </a:r>
            <a:r>
              <a:rPr lang="de-DE" dirty="0" smtClean="0"/>
              <a:t> all </a:t>
            </a:r>
            <a:r>
              <a:rPr lang="de-DE" dirty="0" err="1" smtClean="0"/>
              <a:t>biomedical</a:t>
            </a:r>
            <a:r>
              <a:rPr lang="de-DE" dirty="0" smtClean="0"/>
              <a:t> </a:t>
            </a:r>
            <a:r>
              <a:rPr lang="de-DE" dirty="0" err="1" smtClean="0"/>
              <a:t>diseases</a:t>
            </a:r>
            <a:r>
              <a:rPr lang="de-DE" dirty="0" smtClean="0"/>
              <a:t> on </a:t>
            </a:r>
            <a:r>
              <a:rPr lang="de-DE" dirty="0" err="1" smtClean="0"/>
              <a:t>disability</a:t>
            </a:r>
            <a:endParaRPr lang="de-DE" dirty="0" smtClean="0"/>
          </a:p>
          <a:p>
            <a:pPr lvl="1"/>
            <a:r>
              <a:rPr lang="de-DE" dirty="0" err="1" smtClean="0"/>
              <a:t>Closely</a:t>
            </a:r>
            <a:r>
              <a:rPr lang="de-DE" dirty="0" smtClean="0"/>
              <a:t> </a:t>
            </a:r>
            <a:r>
              <a:rPr lang="de-DE" dirty="0" err="1" smtClean="0"/>
              <a:t>related</a:t>
            </a:r>
            <a:r>
              <a:rPr lang="de-DE" dirty="0" smtClean="0"/>
              <a:t> </a:t>
            </a:r>
            <a:r>
              <a:rPr lang="de-DE" dirty="0" err="1" smtClean="0"/>
              <a:t>to</a:t>
            </a:r>
            <a:r>
              <a:rPr lang="de-DE" dirty="0" smtClean="0"/>
              <a:t> </a:t>
            </a:r>
            <a:r>
              <a:rPr lang="de-DE" dirty="0" err="1" smtClean="0"/>
              <a:t>suicide</a:t>
            </a:r>
            <a:r>
              <a:rPr lang="de-DE" dirty="0" smtClean="0"/>
              <a:t> </a:t>
            </a:r>
            <a:r>
              <a:rPr lang="de-DE" dirty="0" err="1" smtClean="0"/>
              <a:t>and</a:t>
            </a:r>
            <a:r>
              <a:rPr lang="de-DE" dirty="0" smtClean="0"/>
              <a:t> a </a:t>
            </a:r>
            <a:r>
              <a:rPr lang="de-DE" dirty="0" err="1" smtClean="0"/>
              <a:t>variety</a:t>
            </a:r>
            <a:r>
              <a:rPr lang="de-DE" dirty="0" smtClean="0"/>
              <a:t> </a:t>
            </a:r>
            <a:r>
              <a:rPr lang="de-DE" dirty="0" err="1" smtClean="0"/>
              <a:t>of</a:t>
            </a:r>
            <a:r>
              <a:rPr lang="de-DE" dirty="0" smtClean="0"/>
              <a:t> </a:t>
            </a:r>
            <a:r>
              <a:rPr lang="de-DE" dirty="0" err="1" smtClean="0"/>
              <a:t>life-threatening</a:t>
            </a:r>
            <a:r>
              <a:rPr lang="de-DE" dirty="0" smtClean="0"/>
              <a:t> </a:t>
            </a:r>
            <a:r>
              <a:rPr lang="de-DE" dirty="0" err="1" smtClean="0"/>
              <a:t>conditions</a:t>
            </a:r>
            <a:r>
              <a:rPr lang="de-DE" dirty="0" smtClean="0"/>
              <a:t> (</a:t>
            </a:r>
            <a:r>
              <a:rPr lang="de-DE" dirty="0" err="1" smtClean="0"/>
              <a:t>coronary</a:t>
            </a:r>
            <a:r>
              <a:rPr lang="de-DE" dirty="0" smtClean="0"/>
              <a:t> </a:t>
            </a:r>
            <a:r>
              <a:rPr lang="de-DE" dirty="0" err="1" smtClean="0"/>
              <a:t>heart</a:t>
            </a:r>
            <a:r>
              <a:rPr lang="de-DE" dirty="0" smtClean="0"/>
              <a:t> </a:t>
            </a:r>
            <a:r>
              <a:rPr lang="de-DE" dirty="0" err="1" smtClean="0"/>
              <a:t>disease</a:t>
            </a:r>
            <a:r>
              <a:rPr lang="de-DE" dirty="0" smtClean="0"/>
              <a:t>, </a:t>
            </a:r>
            <a:r>
              <a:rPr lang="de-DE" dirty="0" err="1" smtClean="0"/>
              <a:t>diabetes</a:t>
            </a:r>
            <a:r>
              <a:rPr lang="de-DE" dirty="0" smtClean="0"/>
              <a:t>)</a:t>
            </a:r>
          </a:p>
          <a:p>
            <a:pPr lvl="1"/>
            <a:r>
              <a:rPr lang="de-DE" dirty="0" smtClean="0"/>
              <a:t>60% </a:t>
            </a:r>
            <a:r>
              <a:rPr lang="de-DE" dirty="0" err="1" smtClean="0"/>
              <a:t>report</a:t>
            </a:r>
            <a:r>
              <a:rPr lang="de-DE" dirty="0" smtClean="0"/>
              <a:t> </a:t>
            </a:r>
            <a:r>
              <a:rPr lang="de-DE" dirty="0" err="1" smtClean="0"/>
              <a:t>severe</a:t>
            </a:r>
            <a:r>
              <a:rPr lang="de-DE" dirty="0" smtClean="0"/>
              <a:t> </a:t>
            </a:r>
            <a:r>
              <a:rPr lang="de-DE" dirty="0" err="1" smtClean="0"/>
              <a:t>or</a:t>
            </a:r>
            <a:r>
              <a:rPr lang="de-DE" dirty="0" smtClean="0"/>
              <a:t> </a:t>
            </a:r>
            <a:r>
              <a:rPr lang="de-DE" dirty="0" err="1" smtClean="0"/>
              <a:t>very</a:t>
            </a:r>
            <a:r>
              <a:rPr lang="de-DE" dirty="0" smtClean="0"/>
              <a:t> </a:t>
            </a:r>
            <a:r>
              <a:rPr lang="de-DE" dirty="0" err="1" smtClean="0"/>
              <a:t>severe</a:t>
            </a:r>
            <a:r>
              <a:rPr lang="de-DE" dirty="0" smtClean="0"/>
              <a:t> </a:t>
            </a:r>
            <a:r>
              <a:rPr lang="de-DE" dirty="0" err="1" smtClean="0"/>
              <a:t>impairment</a:t>
            </a:r>
            <a:r>
              <a:rPr lang="de-DE" dirty="0" smtClean="0"/>
              <a:t> </a:t>
            </a:r>
            <a:r>
              <a:rPr lang="de-DE" dirty="0" err="1" smtClean="0"/>
              <a:t>of</a:t>
            </a:r>
            <a:r>
              <a:rPr lang="de-DE" dirty="0" smtClean="0"/>
              <a:t> </a:t>
            </a:r>
            <a:r>
              <a:rPr lang="de-DE" dirty="0" err="1" smtClean="0"/>
              <a:t>functioning</a:t>
            </a:r>
            <a:endParaRPr lang="en-US" dirty="0" smtClean="0"/>
          </a:p>
          <a:p>
            <a:r>
              <a:rPr lang="en-US" dirty="0" smtClean="0"/>
              <a:t>Costs</a:t>
            </a:r>
          </a:p>
          <a:p>
            <a:pPr lvl="1"/>
            <a:r>
              <a:rPr lang="en-US" dirty="0" smtClean="0"/>
              <a:t>US: &gt; $30 billion per year</a:t>
            </a:r>
          </a:p>
        </p:txBody>
      </p:sp>
      <p:sp>
        <p:nvSpPr>
          <p:cNvPr id="5" name="Foliennummernplatzhalter 4"/>
          <p:cNvSpPr>
            <a:spLocks noGrp="1"/>
          </p:cNvSpPr>
          <p:nvPr>
            <p:ph type="sldNum" sz="quarter" idx="12"/>
          </p:nvPr>
        </p:nvSpPr>
        <p:spPr/>
        <p:txBody>
          <a:bodyPr/>
          <a:lstStyle/>
          <a:p>
            <a:fld id="{956ABC0E-5A83-1A40-ACCB-27CC011796BE}" type="slidenum">
              <a:rPr lang="en-US" smtClean="0"/>
              <a:pPr/>
              <a:t>2</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General paresis</a:t>
            </a:r>
          </a:p>
        </p:txBody>
      </p:sp>
      <p:sp>
        <p:nvSpPr>
          <p:cNvPr id="3" name="Inhaltsplatzhalter 2"/>
          <p:cNvSpPr>
            <a:spLocks noGrp="1"/>
          </p:cNvSpPr>
          <p:nvPr>
            <p:ph idx="1"/>
          </p:nvPr>
        </p:nvSpPr>
        <p:spPr/>
        <p:txBody>
          <a:bodyPr>
            <a:normAutofit/>
          </a:bodyPr>
          <a:lstStyle/>
          <a:p>
            <a:r>
              <a:rPr lang="en-US" dirty="0" smtClean="0"/>
              <a:t>1959, Kurt Schneider:</a:t>
            </a:r>
          </a:p>
          <a:p>
            <a:pPr lvl="1"/>
            <a:r>
              <a:rPr lang="en-US" dirty="0"/>
              <a:t>"General  </a:t>
            </a:r>
            <a:r>
              <a:rPr lang="en-US" dirty="0" smtClean="0"/>
              <a:t>paresis […]  </a:t>
            </a:r>
            <a:r>
              <a:rPr lang="en-US" dirty="0"/>
              <a:t>became  the  model  for  forming  disease  entities.  It  was  thought  it </a:t>
            </a:r>
            <a:r>
              <a:rPr lang="en-US" dirty="0" smtClean="0"/>
              <a:t>would  </a:t>
            </a:r>
            <a:r>
              <a:rPr lang="en-US" dirty="0"/>
              <a:t>continue  thus,  it  was  hoped  that  with  time  more  and  more  such  disease  entities </a:t>
            </a:r>
            <a:r>
              <a:rPr lang="en-US" dirty="0" smtClean="0"/>
              <a:t>would </a:t>
            </a:r>
            <a:r>
              <a:rPr lang="en-US" dirty="0"/>
              <a:t>emerge from </a:t>
            </a:r>
            <a:r>
              <a:rPr lang="en-US" dirty="0" smtClean="0"/>
              <a:t>the multifarious </a:t>
            </a:r>
            <a:r>
              <a:rPr lang="en-US" dirty="0"/>
              <a:t>conditions of the mentally ill. In fact, however, this </a:t>
            </a:r>
            <a:r>
              <a:rPr lang="en-US" dirty="0" smtClean="0"/>
              <a:t>did not </a:t>
            </a:r>
            <a:r>
              <a:rPr lang="en-US" dirty="0"/>
              <a:t>happen</a:t>
            </a:r>
            <a:r>
              <a:rPr lang="en-US" dirty="0" smtClean="0"/>
              <a:t>."</a:t>
            </a:r>
          </a:p>
          <a:p>
            <a:r>
              <a:rPr lang="de-DE" dirty="0" err="1" smtClean="0"/>
              <a:t>Disease</a:t>
            </a:r>
            <a:r>
              <a:rPr lang="de-DE" dirty="0" smtClean="0"/>
              <a:t> </a:t>
            </a:r>
            <a:r>
              <a:rPr lang="de-DE" dirty="0" err="1" smtClean="0"/>
              <a:t>model</a:t>
            </a:r>
            <a:r>
              <a:rPr lang="de-DE" dirty="0" smtClean="0"/>
              <a:t> still </a:t>
            </a:r>
            <a:r>
              <a:rPr lang="de-DE" dirty="0" err="1" smtClean="0"/>
              <a:t>considered</a:t>
            </a:r>
            <a:r>
              <a:rPr lang="de-DE" dirty="0" smtClean="0"/>
              <a:t> valid </a:t>
            </a:r>
            <a:r>
              <a:rPr lang="de-DE" dirty="0" err="1" smtClean="0"/>
              <a:t>today</a:t>
            </a:r>
            <a:r>
              <a:rPr lang="de-DE" dirty="0" smtClean="0"/>
              <a:t>, but </a:t>
            </a:r>
            <a:r>
              <a:rPr lang="de-DE" dirty="0" err="1" smtClean="0"/>
              <a:t>no</a:t>
            </a:r>
            <a:r>
              <a:rPr lang="de-DE" dirty="0" smtClean="0"/>
              <a:t> </a:t>
            </a:r>
            <a:r>
              <a:rPr lang="de-DE" dirty="0" err="1" smtClean="0"/>
              <a:t>further</a:t>
            </a:r>
            <a:r>
              <a:rPr lang="de-DE" dirty="0" smtClean="0"/>
              <a:t> "</a:t>
            </a:r>
            <a:r>
              <a:rPr lang="de-DE" dirty="0" err="1" smtClean="0"/>
              <a:t>essences</a:t>
            </a:r>
            <a:r>
              <a:rPr lang="de-DE" dirty="0" smtClean="0"/>
              <a:t>" </a:t>
            </a:r>
            <a:r>
              <a:rPr lang="de-DE" dirty="0" err="1" smtClean="0"/>
              <a:t>detect</a:t>
            </a:r>
            <a:r>
              <a:rPr lang="de-DE" dirty="0" smtClean="0"/>
              <a:t> </a:t>
            </a:r>
            <a:r>
              <a:rPr lang="de-DE" dirty="0" err="1" smtClean="0"/>
              <a:t>for</a:t>
            </a:r>
            <a:r>
              <a:rPr lang="de-DE" dirty="0" smtClean="0"/>
              <a:t> mental </a:t>
            </a:r>
            <a:r>
              <a:rPr lang="de-DE" dirty="0" err="1" smtClean="0"/>
              <a:t>disorders</a:t>
            </a:r>
            <a:endParaRPr lang="en-US" dirty="0"/>
          </a:p>
          <a:p>
            <a:endParaRPr lang="en-US"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20</a:t>
            </a:fld>
            <a:endParaRPr lang="en-US"/>
          </a:p>
        </p:txBody>
      </p:sp>
    </p:spTree>
    <p:extLst>
      <p:ext uri="{BB962C8B-B14F-4D97-AF65-F5344CB8AC3E}">
        <p14:creationId xmlns:p14="http://schemas.microsoft.com/office/powerpoint/2010/main" val="247900454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Mental disorders as natural kinds</a:t>
            </a:r>
            <a:endParaRPr lang="en-US" dirty="0"/>
          </a:p>
        </p:txBody>
      </p:sp>
      <p:sp>
        <p:nvSpPr>
          <p:cNvPr id="3" name="Inhaltsplatzhalter 2"/>
          <p:cNvSpPr>
            <a:spLocks noGrp="1"/>
          </p:cNvSpPr>
          <p:nvPr>
            <p:ph idx="1"/>
          </p:nvPr>
        </p:nvSpPr>
        <p:spPr/>
        <p:txBody>
          <a:bodyPr>
            <a:normAutofit/>
          </a:bodyPr>
          <a:lstStyle/>
          <a:p>
            <a:r>
              <a:rPr lang="de-DE" dirty="0" smtClean="0"/>
              <a:t>The </a:t>
            </a:r>
            <a:r>
              <a:rPr lang="de-DE" dirty="0" err="1" smtClean="0"/>
              <a:t>hypothesis</a:t>
            </a:r>
            <a:r>
              <a:rPr lang="de-DE" dirty="0" smtClean="0"/>
              <a:t> </a:t>
            </a:r>
            <a:r>
              <a:rPr lang="de-DE" dirty="0" err="1" smtClean="0"/>
              <a:t>of</a:t>
            </a:r>
            <a:r>
              <a:rPr lang="de-DE" dirty="0" smtClean="0"/>
              <a:t> mental </a:t>
            </a:r>
            <a:r>
              <a:rPr lang="de-DE" dirty="0" err="1" smtClean="0"/>
              <a:t>disorders</a:t>
            </a:r>
            <a:r>
              <a:rPr lang="de-DE" dirty="0" smtClean="0"/>
              <a:t> </a:t>
            </a:r>
            <a:r>
              <a:rPr lang="de-DE" dirty="0" err="1" smtClean="0"/>
              <a:t>as</a:t>
            </a:r>
            <a:r>
              <a:rPr lang="de-DE" dirty="0" smtClean="0"/>
              <a:t> </a:t>
            </a:r>
            <a:r>
              <a:rPr lang="de-DE" dirty="0" err="1" smtClean="0"/>
              <a:t>natural</a:t>
            </a:r>
            <a:r>
              <a:rPr lang="de-DE" dirty="0" smtClean="0"/>
              <a:t> </a:t>
            </a:r>
            <a:r>
              <a:rPr lang="de-DE" dirty="0" err="1" smtClean="0"/>
              <a:t>kinds</a:t>
            </a:r>
            <a:r>
              <a:rPr lang="de-DE" dirty="0" smtClean="0"/>
              <a:t> </a:t>
            </a:r>
            <a:r>
              <a:rPr lang="de-DE" dirty="0" err="1" smtClean="0"/>
              <a:t>has</a:t>
            </a:r>
            <a:r>
              <a:rPr lang="de-DE" dirty="0" smtClean="0"/>
              <a:t> </a:t>
            </a:r>
            <a:r>
              <a:rPr lang="de-DE" dirty="0" err="1" smtClean="0"/>
              <a:t>been</a:t>
            </a:r>
            <a:r>
              <a:rPr lang="de-DE" dirty="0" smtClean="0"/>
              <a:t> </a:t>
            </a:r>
            <a:r>
              <a:rPr lang="de-DE" dirty="0" err="1" smtClean="0"/>
              <a:t>present</a:t>
            </a:r>
            <a:r>
              <a:rPr lang="de-DE" dirty="0" smtClean="0"/>
              <a:t> </a:t>
            </a:r>
            <a:r>
              <a:rPr lang="de-DE" dirty="0" err="1" smtClean="0"/>
              <a:t>throughout</a:t>
            </a:r>
            <a:r>
              <a:rPr lang="de-DE" dirty="0" smtClean="0"/>
              <a:t> </a:t>
            </a:r>
            <a:r>
              <a:rPr lang="de-DE" dirty="0" err="1" smtClean="0"/>
              <a:t>the</a:t>
            </a:r>
            <a:r>
              <a:rPr lang="de-DE" dirty="0" smtClean="0"/>
              <a:t> </a:t>
            </a:r>
            <a:r>
              <a:rPr lang="de-DE" dirty="0" err="1" smtClean="0"/>
              <a:t>history</a:t>
            </a:r>
            <a:r>
              <a:rPr lang="de-DE" dirty="0" smtClean="0"/>
              <a:t> </a:t>
            </a:r>
            <a:r>
              <a:rPr lang="de-DE" dirty="0" err="1" smtClean="0"/>
              <a:t>of</a:t>
            </a:r>
            <a:r>
              <a:rPr lang="de-DE" dirty="0" smtClean="0"/>
              <a:t> </a:t>
            </a:r>
            <a:r>
              <a:rPr lang="de-DE" dirty="0" err="1" smtClean="0"/>
              <a:t>psychiatry</a:t>
            </a:r>
            <a:endParaRPr lang="de-DE" dirty="0" smtClean="0"/>
          </a:p>
          <a:p>
            <a:r>
              <a:rPr lang="en-US" dirty="0"/>
              <a:t>Gerald </a:t>
            </a:r>
            <a:r>
              <a:rPr lang="en-US" dirty="0" err="1" smtClean="0"/>
              <a:t>Klerman</a:t>
            </a:r>
            <a:r>
              <a:rPr lang="en-US" dirty="0" smtClean="0"/>
              <a:t>, chief </a:t>
            </a:r>
            <a:r>
              <a:rPr lang="en-US" dirty="0"/>
              <a:t>of the </a:t>
            </a:r>
            <a:r>
              <a:rPr lang="en-US" dirty="0" smtClean="0"/>
              <a:t>US </a:t>
            </a:r>
            <a:r>
              <a:rPr lang="en-US" dirty="0"/>
              <a:t>national mental health </a:t>
            </a:r>
            <a:r>
              <a:rPr lang="en-US" dirty="0" smtClean="0"/>
              <a:t>agency, 1978: </a:t>
            </a:r>
          </a:p>
          <a:p>
            <a:pPr lvl="1"/>
            <a:r>
              <a:rPr lang="en-US" dirty="0" smtClean="0"/>
              <a:t>"there </a:t>
            </a:r>
            <a:r>
              <a:rPr lang="en-US" dirty="0"/>
              <a:t>is a boundary between the normal and the </a:t>
            </a:r>
            <a:r>
              <a:rPr lang="en-US" dirty="0" smtClean="0"/>
              <a:t>sick"</a:t>
            </a:r>
          </a:p>
          <a:p>
            <a:pPr lvl="1"/>
            <a:r>
              <a:rPr lang="en-US" dirty="0" smtClean="0"/>
              <a:t>"there </a:t>
            </a:r>
            <a:r>
              <a:rPr lang="en-US" dirty="0"/>
              <a:t>are discrete mental </a:t>
            </a:r>
            <a:r>
              <a:rPr lang="en-US" dirty="0" smtClean="0"/>
              <a:t>disorders</a:t>
            </a:r>
            <a:r>
              <a:rPr lang="en-US" dirty="0"/>
              <a:t>"</a:t>
            </a:r>
            <a:endParaRPr lang="en-US" dirty="0" smtClean="0"/>
          </a:p>
          <a:p>
            <a:r>
              <a:rPr lang="en-US" dirty="0" smtClean="0"/>
              <a:t>Aim </a:t>
            </a:r>
            <a:r>
              <a:rPr lang="en-US" dirty="0"/>
              <a:t>of developing specific treatments for particular disorders, and of finding specific underlying biological abnormalities </a:t>
            </a:r>
            <a:endParaRPr lang="en-US" dirty="0" smtClean="0"/>
          </a:p>
          <a:p>
            <a:pPr lvl="1"/>
            <a:r>
              <a:rPr lang="de-DE" dirty="0" smtClean="0"/>
              <a:t>Think back </a:t>
            </a:r>
            <a:r>
              <a:rPr lang="de-DE" dirty="0" err="1" smtClean="0"/>
              <a:t>to</a:t>
            </a:r>
            <a:r>
              <a:rPr lang="de-DE" dirty="0" smtClean="0"/>
              <a:t> </a:t>
            </a:r>
            <a:r>
              <a:rPr lang="de-DE" dirty="0" err="1" smtClean="0"/>
              <a:t>our</a:t>
            </a:r>
            <a:r>
              <a:rPr lang="de-DE" dirty="0" smtClean="0"/>
              <a:t> </a:t>
            </a:r>
            <a:r>
              <a:rPr lang="de-DE" dirty="0" err="1" smtClean="0"/>
              <a:t>study</a:t>
            </a:r>
            <a:r>
              <a:rPr lang="de-DE" dirty="0" smtClean="0"/>
              <a:t>!</a:t>
            </a:r>
            <a:endParaRPr lang="en-US" dirty="0" smtClean="0"/>
          </a:p>
          <a:p>
            <a:r>
              <a:rPr lang="en-US" dirty="0" smtClean="0"/>
              <a:t>Notion of categorical </a:t>
            </a:r>
            <a:r>
              <a:rPr lang="en-US" dirty="0"/>
              <a:t>nature of mental disorders </a:t>
            </a:r>
            <a:r>
              <a:rPr lang="en-US" dirty="0" smtClean="0"/>
              <a:t>also reflected </a:t>
            </a:r>
            <a:r>
              <a:rPr lang="en-US" dirty="0"/>
              <a:t>in more recent developments like the </a:t>
            </a:r>
            <a:r>
              <a:rPr lang="en-US" dirty="0" smtClean="0"/>
              <a:t>DSM-5</a:t>
            </a:r>
            <a:endParaRPr lang="en-US" dirty="0"/>
          </a:p>
          <a:p>
            <a:endParaRPr lang="en-US"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21</a:t>
            </a:fld>
            <a:endParaRPr lang="en-US"/>
          </a:p>
        </p:txBody>
      </p:sp>
    </p:spTree>
    <p:extLst>
      <p:ext uri="{BB962C8B-B14F-4D97-AF65-F5344CB8AC3E}">
        <p14:creationId xmlns:p14="http://schemas.microsoft.com/office/powerpoint/2010/main" val="2612701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disorders as natural kinds</a:t>
            </a:r>
          </a:p>
        </p:txBody>
      </p:sp>
      <p:sp>
        <p:nvSpPr>
          <p:cNvPr id="3" name="Content Placeholder 2"/>
          <p:cNvSpPr>
            <a:spLocks noGrp="1"/>
          </p:cNvSpPr>
          <p:nvPr>
            <p:ph idx="1"/>
          </p:nvPr>
        </p:nvSpPr>
        <p:spPr/>
        <p:txBody>
          <a:bodyPr/>
          <a:lstStyle/>
          <a:p>
            <a:r>
              <a:rPr lang="de-DE" dirty="0" smtClean="0"/>
              <a:t>This </a:t>
            </a:r>
            <a:r>
              <a:rPr lang="de-DE" dirty="0" err="1" smtClean="0"/>
              <a:t>is</a:t>
            </a:r>
            <a:r>
              <a:rPr lang="de-DE" dirty="0" smtClean="0"/>
              <a:t> </a:t>
            </a:r>
            <a:r>
              <a:rPr lang="de-DE" dirty="0" err="1" smtClean="0"/>
              <a:t>more</a:t>
            </a:r>
            <a:r>
              <a:rPr lang="de-DE" dirty="0" smtClean="0"/>
              <a:t> </a:t>
            </a:r>
            <a:r>
              <a:rPr lang="de-DE" dirty="0" err="1" smtClean="0"/>
              <a:t>than</a:t>
            </a:r>
            <a:r>
              <a:rPr lang="de-DE" dirty="0" smtClean="0"/>
              <a:t> just a belief </a:t>
            </a:r>
            <a:r>
              <a:rPr lang="de-DE" dirty="0" err="1" smtClean="0"/>
              <a:t>or</a:t>
            </a:r>
            <a:r>
              <a:rPr lang="de-DE" dirty="0" smtClean="0"/>
              <a:t> a </a:t>
            </a:r>
            <a:r>
              <a:rPr lang="de-DE" dirty="0" err="1" smtClean="0"/>
              <a:t>tacit</a:t>
            </a:r>
            <a:r>
              <a:rPr lang="de-DE" dirty="0" smtClean="0"/>
              <a:t> </a:t>
            </a:r>
            <a:r>
              <a:rPr lang="de-DE" dirty="0" err="1" smtClean="0"/>
              <a:t>assumption</a:t>
            </a:r>
            <a:r>
              <a:rPr lang="de-DE" dirty="0" smtClean="0"/>
              <a:t>—</a:t>
            </a:r>
            <a:r>
              <a:rPr lang="de-DE" dirty="0" err="1" smtClean="0"/>
              <a:t>it</a:t>
            </a:r>
            <a:r>
              <a:rPr lang="de-DE" dirty="0" smtClean="0"/>
              <a:t> </a:t>
            </a:r>
            <a:r>
              <a:rPr lang="de-DE" dirty="0" err="1" smtClean="0"/>
              <a:t>is</a:t>
            </a:r>
            <a:r>
              <a:rPr lang="de-DE" dirty="0" smtClean="0"/>
              <a:t> </a:t>
            </a:r>
            <a:r>
              <a:rPr lang="de-DE" dirty="0" err="1" smtClean="0"/>
              <a:t>reflected</a:t>
            </a:r>
            <a:r>
              <a:rPr lang="de-DE" dirty="0" smtClean="0"/>
              <a:t> in </a:t>
            </a:r>
            <a:r>
              <a:rPr lang="de-DE" dirty="0" err="1" smtClean="0"/>
              <a:t>everyday</a:t>
            </a:r>
            <a:r>
              <a:rPr lang="de-DE" dirty="0" smtClean="0"/>
              <a:t> </a:t>
            </a:r>
            <a:r>
              <a:rPr lang="de-DE" dirty="0" err="1" smtClean="0"/>
              <a:t>research</a:t>
            </a:r>
            <a:r>
              <a:rPr lang="de-DE" dirty="0" smtClean="0"/>
              <a:t> </a:t>
            </a:r>
            <a:r>
              <a:rPr lang="de-DE" dirty="0" err="1" smtClean="0"/>
              <a:t>practices</a:t>
            </a:r>
            <a:endParaRPr lang="de-DE" dirty="0" smtClean="0"/>
          </a:p>
          <a:p>
            <a:r>
              <a:rPr lang="de-DE" dirty="0" smtClean="0"/>
              <a:t>Disparate </a:t>
            </a:r>
            <a:r>
              <a:rPr lang="de-DE" dirty="0" err="1" smtClean="0"/>
              <a:t>depression</a:t>
            </a:r>
            <a:r>
              <a:rPr lang="de-DE" dirty="0" smtClean="0"/>
              <a:t> </a:t>
            </a:r>
            <a:r>
              <a:rPr lang="de-DE" dirty="0" err="1" smtClean="0"/>
              <a:t>symptoms</a:t>
            </a:r>
            <a:r>
              <a:rPr lang="de-DE" dirty="0" smtClean="0"/>
              <a:t> </a:t>
            </a:r>
            <a:r>
              <a:rPr lang="de-DE" dirty="0" err="1"/>
              <a:t>added</a:t>
            </a:r>
            <a:r>
              <a:rPr lang="de-DE" dirty="0"/>
              <a:t> </a:t>
            </a:r>
            <a:r>
              <a:rPr lang="de-DE" dirty="0" err="1"/>
              <a:t>to</a:t>
            </a:r>
            <a:r>
              <a:rPr lang="de-DE" dirty="0"/>
              <a:t> </a:t>
            </a:r>
            <a:r>
              <a:rPr lang="de-DE" dirty="0" err="1"/>
              <a:t>sum-scores</a:t>
            </a:r>
            <a:r>
              <a:rPr lang="de-DE" dirty="0"/>
              <a:t>, </a:t>
            </a:r>
            <a:r>
              <a:rPr lang="de-DE" dirty="0" err="1"/>
              <a:t>thresholds</a:t>
            </a:r>
            <a:r>
              <a:rPr lang="de-DE" dirty="0"/>
              <a:t> </a:t>
            </a:r>
            <a:r>
              <a:rPr lang="de-DE" dirty="0" err="1"/>
              <a:t>distinguish</a:t>
            </a:r>
            <a:r>
              <a:rPr lang="de-DE" dirty="0"/>
              <a:t> </a:t>
            </a:r>
            <a:r>
              <a:rPr lang="de-DE" dirty="0" err="1"/>
              <a:t>between</a:t>
            </a:r>
            <a:r>
              <a:rPr lang="de-DE" dirty="0"/>
              <a:t> </a:t>
            </a:r>
            <a:r>
              <a:rPr lang="de-DE" dirty="0" err="1"/>
              <a:t>depressed</a:t>
            </a:r>
            <a:r>
              <a:rPr lang="de-DE" dirty="0"/>
              <a:t> </a:t>
            </a:r>
            <a:r>
              <a:rPr lang="de-DE" dirty="0" err="1"/>
              <a:t>group</a:t>
            </a:r>
            <a:r>
              <a:rPr lang="de-DE" dirty="0"/>
              <a:t> </a:t>
            </a:r>
            <a:r>
              <a:rPr lang="de-DE" dirty="0" err="1"/>
              <a:t>and</a:t>
            </a:r>
            <a:r>
              <a:rPr lang="de-DE" dirty="0"/>
              <a:t> </a:t>
            </a:r>
            <a:r>
              <a:rPr lang="de-DE" dirty="0" err="1"/>
              <a:t>control</a:t>
            </a:r>
            <a:r>
              <a:rPr lang="de-DE" dirty="0"/>
              <a:t> </a:t>
            </a:r>
            <a:r>
              <a:rPr lang="de-DE" dirty="0" err="1"/>
              <a:t>group</a:t>
            </a:r>
            <a:endParaRPr lang="de-DE" dirty="0"/>
          </a:p>
          <a:p>
            <a:r>
              <a:rPr lang="en-US" dirty="0"/>
              <a:t>The search for potential causes then </a:t>
            </a:r>
            <a:r>
              <a:rPr lang="en-US" dirty="0" smtClean="0"/>
              <a:t>proceeds </a:t>
            </a:r>
            <a:r>
              <a:rPr lang="en-US" dirty="0"/>
              <a:t>as if depression is a natural kind, similar to measles</a:t>
            </a:r>
          </a:p>
          <a:p>
            <a:r>
              <a:rPr lang="en-US" dirty="0" smtClean="0"/>
              <a:t>Definition of MD as disease entity has </a:t>
            </a:r>
            <a:r>
              <a:rPr lang="en-US" smtClean="0"/>
              <a:t>discouraged attention </a:t>
            </a:r>
            <a:r>
              <a:rPr lang="en-US" dirty="0" smtClean="0"/>
              <a:t>to specific depression symptoms and their dynamic interactions</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22</a:t>
            </a:fld>
            <a:endParaRPr lang="en-US"/>
          </a:p>
        </p:txBody>
      </p:sp>
    </p:spTree>
    <p:extLst>
      <p:ext uri="{BB962C8B-B14F-4D97-AF65-F5344CB8AC3E}">
        <p14:creationId xmlns:p14="http://schemas.microsoft.com/office/powerpoint/2010/main" val="274572518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814160"/>
            <a:ext cx="7772400" cy="1470025"/>
          </a:xfrm>
        </p:spPr>
        <p:txBody>
          <a:bodyPr>
            <a:normAutofit/>
          </a:bodyPr>
          <a:lstStyle/>
          <a:p>
            <a:r>
              <a:rPr lang="en-GB" dirty="0" smtClean="0"/>
              <a:t>Assumption 1:</a:t>
            </a:r>
            <a:br>
              <a:rPr lang="en-GB" dirty="0" smtClean="0"/>
            </a:br>
            <a:r>
              <a:rPr lang="en-GB" dirty="0" smtClean="0"/>
              <a:t>evidence?</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23</a:t>
            </a:fld>
            <a:endParaRPr lang="en-US"/>
          </a:p>
        </p:txBody>
      </p:sp>
    </p:spTree>
    <p:extLst>
      <p:ext uri="{BB962C8B-B14F-4D97-AF65-F5344CB8AC3E}">
        <p14:creationId xmlns:p14="http://schemas.microsoft.com/office/powerpoint/2010/main" val="2502166091"/>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Dimensional vs. </a:t>
            </a:r>
            <a:r>
              <a:rPr lang="de-DE" dirty="0" err="1" smtClean="0"/>
              <a:t>categorical</a:t>
            </a:r>
            <a:r>
              <a:rPr lang="de-DE" dirty="0" smtClean="0"/>
              <a:t> </a:t>
            </a:r>
            <a:r>
              <a:rPr lang="de-DE" dirty="0" err="1" smtClean="0"/>
              <a:t>view</a:t>
            </a:r>
            <a:r>
              <a:rPr lang="de-DE" dirty="0" smtClean="0"/>
              <a:t> </a:t>
            </a:r>
            <a:endParaRPr lang="de-DE"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24</a:t>
            </a:fld>
            <a:endParaRPr lang="en-US"/>
          </a:p>
        </p:txBody>
      </p:sp>
      <p:pic>
        <p:nvPicPr>
          <p:cNvPr id="5122" name="Picture 2" descr="C:\Users\u0097060\Dropbox\Research\Conferences, Seminars, Workshops\2015-02 LIPS\zone of rar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1684174"/>
            <a:ext cx="8645525" cy="377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85334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u0097060\Dropbox\Research\Conferences, Seminars, Workshops\2015-02 LIPS\zone of rarit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3" y="1693533"/>
            <a:ext cx="8645525" cy="37784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de-DE" dirty="0" smtClean="0"/>
              <a:t>1. Dimensional </a:t>
            </a:r>
            <a:r>
              <a:rPr lang="de-DE" dirty="0"/>
              <a:t>vs. </a:t>
            </a:r>
            <a:r>
              <a:rPr lang="de-DE" dirty="0" err="1"/>
              <a:t>categorical</a:t>
            </a:r>
            <a:r>
              <a:rPr lang="de-DE" dirty="0"/>
              <a:t> </a:t>
            </a:r>
            <a:r>
              <a:rPr lang="de-DE" dirty="0" err="1"/>
              <a:t>view</a:t>
            </a:r>
            <a:r>
              <a:rPr lang="de-DE" dirty="0"/>
              <a:t> </a:t>
            </a:r>
          </a:p>
        </p:txBody>
      </p:sp>
      <p:sp>
        <p:nvSpPr>
          <p:cNvPr id="4" name="Slide Number Placeholder 3"/>
          <p:cNvSpPr>
            <a:spLocks noGrp="1"/>
          </p:cNvSpPr>
          <p:nvPr>
            <p:ph type="sldNum" sz="quarter" idx="12"/>
          </p:nvPr>
        </p:nvSpPr>
        <p:spPr/>
        <p:txBody>
          <a:bodyPr/>
          <a:lstStyle/>
          <a:p>
            <a:fld id="{956ABC0E-5A83-1A40-ACCB-27CC011796BE}" type="slidenum">
              <a:rPr lang="en-US" smtClean="0"/>
              <a:pPr/>
              <a:t>25</a:t>
            </a:fld>
            <a:endParaRPr lang="en-US"/>
          </a:p>
        </p:txBody>
      </p:sp>
      <p:sp>
        <p:nvSpPr>
          <p:cNvPr id="5" name="Arc 4"/>
          <p:cNvSpPr/>
          <p:nvPr/>
        </p:nvSpPr>
        <p:spPr>
          <a:xfrm flipH="1" flipV="1">
            <a:off x="982550" y="-304800"/>
            <a:ext cx="13609469" cy="5181599"/>
          </a:xfrm>
          <a:prstGeom prst="arc">
            <a:avLst>
              <a:gd name="adj1" fmla="val 16200001"/>
              <a:gd name="adj2" fmla="val 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046746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Dimensional </a:t>
            </a:r>
            <a:r>
              <a:rPr lang="de-DE" dirty="0"/>
              <a:t>vs. </a:t>
            </a:r>
            <a:r>
              <a:rPr lang="de-DE" dirty="0" err="1"/>
              <a:t>categorical</a:t>
            </a:r>
            <a:r>
              <a:rPr lang="de-DE" dirty="0"/>
              <a:t> </a:t>
            </a:r>
            <a:r>
              <a:rPr lang="de-DE" dirty="0" err="1"/>
              <a:t>view</a:t>
            </a:r>
            <a:r>
              <a:rPr lang="de-DE" dirty="0"/>
              <a:t> </a:t>
            </a:r>
          </a:p>
        </p:txBody>
      </p:sp>
      <p:sp>
        <p:nvSpPr>
          <p:cNvPr id="3" name="Content Placeholder 2"/>
          <p:cNvSpPr>
            <a:spLocks noGrp="1"/>
          </p:cNvSpPr>
          <p:nvPr>
            <p:ph idx="1"/>
          </p:nvPr>
        </p:nvSpPr>
        <p:spPr/>
        <p:txBody>
          <a:bodyPr>
            <a:normAutofit/>
          </a:bodyPr>
          <a:lstStyle/>
          <a:p>
            <a:r>
              <a:rPr lang="de-DE" dirty="0" err="1" smtClean="0"/>
              <a:t>Overwhelming</a:t>
            </a:r>
            <a:r>
              <a:rPr lang="de-DE" dirty="0" smtClean="0"/>
              <a:t> </a:t>
            </a:r>
            <a:r>
              <a:rPr lang="de-DE" dirty="0" err="1" smtClean="0"/>
              <a:t>psychometric</a:t>
            </a:r>
            <a:r>
              <a:rPr lang="de-DE" dirty="0" smtClean="0"/>
              <a:t> </a:t>
            </a:r>
            <a:r>
              <a:rPr lang="de-DE" dirty="0" err="1" smtClean="0"/>
              <a:t>and</a:t>
            </a:r>
            <a:r>
              <a:rPr lang="de-DE" dirty="0" smtClean="0"/>
              <a:t> </a:t>
            </a:r>
            <a:r>
              <a:rPr lang="de-DE" dirty="0" err="1" smtClean="0"/>
              <a:t>taxometric</a:t>
            </a:r>
            <a:r>
              <a:rPr lang="de-DE" dirty="0" smtClean="0"/>
              <a:t> </a:t>
            </a:r>
            <a:r>
              <a:rPr lang="de-DE" dirty="0" err="1" smtClean="0"/>
              <a:t>evidence</a:t>
            </a:r>
            <a:r>
              <a:rPr lang="de-DE" dirty="0" smtClean="0"/>
              <a:t> in </a:t>
            </a:r>
            <a:r>
              <a:rPr lang="de-DE" dirty="0" err="1" smtClean="0"/>
              <a:t>favor</a:t>
            </a:r>
            <a:r>
              <a:rPr lang="de-DE" dirty="0" smtClean="0"/>
              <a:t> </a:t>
            </a:r>
            <a:r>
              <a:rPr lang="de-DE" dirty="0" err="1" smtClean="0"/>
              <a:t>of</a:t>
            </a:r>
            <a:r>
              <a:rPr lang="de-DE" dirty="0" smtClean="0"/>
              <a:t> dimensional </a:t>
            </a:r>
            <a:r>
              <a:rPr lang="de-DE" dirty="0" err="1" smtClean="0"/>
              <a:t>view</a:t>
            </a:r>
            <a:endParaRPr lang="de-DE" dirty="0"/>
          </a:p>
          <a:p>
            <a:r>
              <a:rPr lang="de-DE" dirty="0" err="1" smtClean="0"/>
              <a:t>Many</a:t>
            </a:r>
            <a:r>
              <a:rPr lang="de-DE" dirty="0" smtClean="0"/>
              <a:t> </a:t>
            </a:r>
            <a:r>
              <a:rPr lang="de-DE" dirty="0" err="1" smtClean="0"/>
              <a:t>people</a:t>
            </a:r>
            <a:r>
              <a:rPr lang="de-DE" dirty="0" smtClean="0"/>
              <a:t> </a:t>
            </a:r>
            <a:r>
              <a:rPr lang="de-DE" dirty="0" err="1" smtClean="0"/>
              <a:t>have</a:t>
            </a:r>
            <a:r>
              <a:rPr lang="de-DE" dirty="0" smtClean="0"/>
              <a:t> </a:t>
            </a:r>
            <a:r>
              <a:rPr lang="de-DE" dirty="0" err="1" smtClean="0"/>
              <a:t>few</a:t>
            </a:r>
            <a:r>
              <a:rPr lang="de-DE" dirty="0" smtClean="0"/>
              <a:t> </a:t>
            </a:r>
            <a:r>
              <a:rPr lang="de-DE" dirty="0" err="1" smtClean="0"/>
              <a:t>problems</a:t>
            </a:r>
            <a:r>
              <a:rPr lang="de-DE" dirty="0" smtClean="0"/>
              <a:t>, </a:t>
            </a:r>
            <a:r>
              <a:rPr lang="de-DE" dirty="0" err="1" smtClean="0"/>
              <a:t>and</a:t>
            </a:r>
            <a:r>
              <a:rPr lang="de-DE" dirty="0" smtClean="0"/>
              <a:t> </a:t>
            </a:r>
            <a:r>
              <a:rPr lang="de-DE" dirty="0" err="1" smtClean="0"/>
              <a:t>then</a:t>
            </a:r>
            <a:r>
              <a:rPr lang="de-DE" dirty="0" smtClean="0"/>
              <a:t> </a:t>
            </a:r>
            <a:r>
              <a:rPr lang="de-DE" dirty="0" err="1" smtClean="0"/>
              <a:t>there</a:t>
            </a:r>
            <a:r>
              <a:rPr lang="de-DE" dirty="0" smtClean="0"/>
              <a:t> </a:t>
            </a:r>
            <a:r>
              <a:rPr lang="de-DE" dirty="0" err="1" smtClean="0"/>
              <a:t>are</a:t>
            </a:r>
            <a:r>
              <a:rPr lang="de-DE" dirty="0" smtClean="0"/>
              <a:t> </a:t>
            </a:r>
            <a:r>
              <a:rPr lang="de-DE" dirty="0" err="1" smtClean="0"/>
              <a:t>people</a:t>
            </a:r>
            <a:r>
              <a:rPr lang="de-DE" dirty="0" smtClean="0"/>
              <a:t> </a:t>
            </a:r>
            <a:r>
              <a:rPr lang="de-DE" dirty="0" err="1" smtClean="0"/>
              <a:t>with</a:t>
            </a:r>
            <a:r>
              <a:rPr lang="de-DE" dirty="0" smtClean="0"/>
              <a:t> minor, moderate, </a:t>
            </a:r>
            <a:r>
              <a:rPr lang="de-DE" dirty="0" err="1" smtClean="0"/>
              <a:t>severe</a:t>
            </a:r>
            <a:r>
              <a:rPr lang="de-DE" dirty="0" smtClean="0"/>
              <a:t>, </a:t>
            </a:r>
            <a:r>
              <a:rPr lang="de-DE" dirty="0" err="1" smtClean="0"/>
              <a:t>and</a:t>
            </a:r>
            <a:r>
              <a:rPr lang="de-DE" dirty="0" smtClean="0"/>
              <a:t> </a:t>
            </a:r>
            <a:r>
              <a:rPr lang="de-DE" dirty="0" err="1" smtClean="0"/>
              <a:t>very</a:t>
            </a:r>
            <a:r>
              <a:rPr lang="de-DE" dirty="0" smtClean="0"/>
              <a:t> </a:t>
            </a:r>
            <a:r>
              <a:rPr lang="de-DE" dirty="0" err="1" smtClean="0"/>
              <a:t>severe</a:t>
            </a:r>
            <a:r>
              <a:rPr lang="de-DE" dirty="0" smtClean="0"/>
              <a:t> </a:t>
            </a:r>
            <a:r>
              <a:rPr lang="de-DE" dirty="0" err="1" smtClean="0"/>
              <a:t>problems</a:t>
            </a:r>
            <a:r>
              <a:rPr lang="de-DE" dirty="0" smtClean="0"/>
              <a:t>. </a:t>
            </a:r>
            <a:r>
              <a:rPr lang="de-DE" dirty="0" err="1" smtClean="0"/>
              <a:t>There</a:t>
            </a:r>
            <a:r>
              <a:rPr lang="de-DE" dirty="0" smtClean="0"/>
              <a:t> </a:t>
            </a:r>
            <a:r>
              <a:rPr lang="de-DE" dirty="0" err="1" smtClean="0"/>
              <a:t>is</a:t>
            </a:r>
            <a:r>
              <a:rPr lang="de-DE" dirty="0" smtClean="0"/>
              <a:t> </a:t>
            </a:r>
            <a:r>
              <a:rPr lang="de-DE" dirty="0" err="1" smtClean="0"/>
              <a:t>no</a:t>
            </a:r>
            <a:r>
              <a:rPr lang="de-DE" dirty="0" smtClean="0"/>
              <a:t> </a:t>
            </a:r>
            <a:r>
              <a:rPr lang="de-DE" dirty="0" err="1" smtClean="0"/>
              <a:t>zone</a:t>
            </a:r>
            <a:r>
              <a:rPr lang="de-DE" dirty="0" smtClean="0"/>
              <a:t> </a:t>
            </a:r>
            <a:r>
              <a:rPr lang="de-DE" dirty="0" err="1" smtClean="0"/>
              <a:t>of</a:t>
            </a:r>
            <a:r>
              <a:rPr lang="de-DE" dirty="0" smtClean="0"/>
              <a:t> </a:t>
            </a:r>
            <a:r>
              <a:rPr lang="de-DE" dirty="0" err="1" smtClean="0"/>
              <a:t>rarity</a:t>
            </a:r>
            <a:r>
              <a:rPr lang="de-DE" dirty="0" smtClean="0"/>
              <a:t>. </a:t>
            </a:r>
          </a:p>
          <a:p>
            <a:r>
              <a:rPr lang="nl-NL" dirty="0"/>
              <a:t>Idea of </a:t>
            </a:r>
            <a:r>
              <a:rPr lang="nl-NL" dirty="0" err="1"/>
              <a:t>comparing</a:t>
            </a:r>
            <a:r>
              <a:rPr lang="nl-NL" dirty="0"/>
              <a:t> </a:t>
            </a:r>
            <a:r>
              <a:rPr lang="nl-NL" dirty="0" err="1"/>
              <a:t>depressed</a:t>
            </a:r>
            <a:r>
              <a:rPr lang="nl-NL" dirty="0"/>
              <a:t> </a:t>
            </a:r>
            <a:r>
              <a:rPr lang="nl-NL" dirty="0" err="1"/>
              <a:t>vs</a:t>
            </a:r>
            <a:r>
              <a:rPr lang="nl-NL" dirty="0"/>
              <a:t> control </a:t>
            </a:r>
            <a:r>
              <a:rPr lang="nl-NL" dirty="0" err="1"/>
              <a:t>group</a:t>
            </a:r>
            <a:r>
              <a:rPr lang="nl-NL" dirty="0"/>
              <a:t> </a:t>
            </a:r>
            <a:r>
              <a:rPr lang="nl-NL" dirty="0" err="1"/>
              <a:t>based</a:t>
            </a:r>
            <a:r>
              <a:rPr lang="nl-NL" dirty="0"/>
              <a:t> on a </a:t>
            </a:r>
            <a:r>
              <a:rPr lang="nl-NL" dirty="0" err="1"/>
              <a:t>threshold</a:t>
            </a:r>
            <a:r>
              <a:rPr lang="nl-NL" dirty="0"/>
              <a:t> is </a:t>
            </a:r>
            <a:r>
              <a:rPr lang="nl-NL" dirty="0" err="1"/>
              <a:t>problematic</a:t>
            </a:r>
            <a:r>
              <a:rPr lang="nl-NL" dirty="0"/>
              <a:t> </a:t>
            </a:r>
          </a:p>
        </p:txBody>
      </p:sp>
      <p:sp>
        <p:nvSpPr>
          <p:cNvPr id="4" name="Slide Number Placeholder 3"/>
          <p:cNvSpPr>
            <a:spLocks noGrp="1"/>
          </p:cNvSpPr>
          <p:nvPr>
            <p:ph type="sldNum" sz="quarter" idx="12"/>
          </p:nvPr>
        </p:nvSpPr>
        <p:spPr/>
        <p:txBody>
          <a:bodyPr/>
          <a:lstStyle/>
          <a:p>
            <a:fld id="{956ABC0E-5A83-1A40-ACCB-27CC011796BE}" type="slidenum">
              <a:rPr lang="en-US" smtClean="0"/>
              <a:pPr/>
              <a:t>26</a:t>
            </a:fld>
            <a:endParaRPr lang="en-US"/>
          </a:p>
        </p:txBody>
      </p:sp>
    </p:spTree>
    <p:extLst>
      <p:ext uri="{BB962C8B-B14F-4D97-AF65-F5344CB8AC3E}">
        <p14:creationId xmlns:p14="http://schemas.microsoft.com/office/powerpoint/2010/main" val="39827429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Dimensional </a:t>
            </a:r>
            <a:r>
              <a:rPr lang="de-DE" dirty="0"/>
              <a:t>vs. </a:t>
            </a:r>
            <a:r>
              <a:rPr lang="de-DE" dirty="0" err="1"/>
              <a:t>categorical</a:t>
            </a:r>
            <a:r>
              <a:rPr lang="de-DE" dirty="0"/>
              <a:t> </a:t>
            </a:r>
            <a:r>
              <a:rPr lang="de-DE" dirty="0" err="1"/>
              <a:t>view</a:t>
            </a:r>
            <a:r>
              <a:rPr lang="de-DE" dirty="0"/>
              <a:t> </a:t>
            </a:r>
          </a:p>
        </p:txBody>
      </p:sp>
      <p:sp>
        <p:nvSpPr>
          <p:cNvPr id="3" name="Content Placeholder 2"/>
          <p:cNvSpPr>
            <a:spLocks noGrp="1"/>
          </p:cNvSpPr>
          <p:nvPr>
            <p:ph idx="1"/>
          </p:nvPr>
        </p:nvSpPr>
        <p:spPr>
          <a:xfrm>
            <a:off x="457200" y="1600200"/>
            <a:ext cx="8229600" cy="4924887"/>
          </a:xfrm>
        </p:spPr>
        <p:txBody>
          <a:bodyPr>
            <a:norm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en-US" dirty="0"/>
              <a:t>The presence of subthreshold depression is often clinically significant, with depression-like levels of functional impairment, psychiatric and physical comorbidities, and increased risk of future depressive </a:t>
            </a:r>
            <a:r>
              <a:rPr lang="en-US" dirty="0" smtClean="0"/>
              <a:t>episodes</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27</a:t>
            </a:fld>
            <a:endParaRPr lang="en-US"/>
          </a:p>
        </p:txBody>
      </p:sp>
      <p:grpSp>
        <p:nvGrpSpPr>
          <p:cNvPr id="5" name="Group 4"/>
          <p:cNvGrpSpPr/>
          <p:nvPr/>
        </p:nvGrpSpPr>
        <p:grpSpPr>
          <a:xfrm>
            <a:off x="620614" y="1364985"/>
            <a:ext cx="7362660" cy="3217756"/>
            <a:chOff x="709394" y="1453765"/>
            <a:chExt cx="7362660" cy="3217756"/>
          </a:xfrm>
        </p:grpSpPr>
        <p:pic>
          <p:nvPicPr>
            <p:cNvPr id="7" name="Picture 2" descr="C:\Users\u0097060\Dropbox\Research\Conferences, Seminars, Workshops\2015-02 LIPS\zone of rarit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94" y="1453765"/>
              <a:ext cx="7362660" cy="3217756"/>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3950023" y="1462643"/>
              <a:ext cx="1" cy="2839179"/>
            </a:xfrm>
            <a:prstGeom prst="line">
              <a:avLst/>
            </a:prstGeom>
            <a:ln>
              <a:prstDash val="dash"/>
            </a:ln>
          </p:spPr>
          <p:style>
            <a:lnRef idx="2">
              <a:schemeClr val="accent2"/>
            </a:lnRef>
            <a:fillRef idx="0">
              <a:schemeClr val="accent2"/>
            </a:fillRef>
            <a:effectRef idx="1">
              <a:schemeClr val="accent2"/>
            </a:effectRef>
            <a:fontRef idx="minor">
              <a:schemeClr val="tx1"/>
            </a:fontRef>
          </p:style>
        </p:cxnSp>
        <p:sp>
          <p:nvSpPr>
            <p:cNvPr id="6" name="Right Brace 5"/>
            <p:cNvSpPr/>
            <p:nvPr/>
          </p:nvSpPr>
          <p:spPr>
            <a:xfrm rot="16200000">
              <a:off x="3357918" y="1798130"/>
              <a:ext cx="371475" cy="697234"/>
            </a:xfrm>
            <a:prstGeom prst="rightBrace">
              <a:avLst>
                <a:gd name="adj1" fmla="val 23604"/>
                <a:gd name="adj2" fmla="val 50000"/>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8" name="TextBox 7"/>
            <p:cNvSpPr txBox="1"/>
            <p:nvPr/>
          </p:nvSpPr>
          <p:spPr>
            <a:xfrm>
              <a:off x="2536502" y="1553578"/>
              <a:ext cx="1432572" cy="369332"/>
            </a:xfrm>
            <a:prstGeom prst="rect">
              <a:avLst/>
            </a:prstGeom>
            <a:noFill/>
          </p:spPr>
          <p:txBody>
            <a:bodyPr wrap="none" rtlCol="0">
              <a:spAutoFit/>
            </a:bodyPr>
            <a:lstStyle/>
            <a:p>
              <a:r>
                <a:rPr lang="de-DE" dirty="0" err="1" smtClean="0"/>
                <a:t>Subthreshold</a:t>
              </a:r>
              <a:endParaRPr lang="de-DE" dirty="0" smtClean="0"/>
            </a:p>
          </p:txBody>
        </p:sp>
      </p:grpSp>
    </p:spTree>
    <p:extLst>
      <p:ext uri="{BB962C8B-B14F-4D97-AF65-F5344CB8AC3E}">
        <p14:creationId xmlns:p14="http://schemas.microsoft.com/office/powerpoint/2010/main" val="380037753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Dimensional </a:t>
            </a:r>
            <a:r>
              <a:rPr lang="de-DE" dirty="0"/>
              <a:t>vs. </a:t>
            </a:r>
            <a:r>
              <a:rPr lang="de-DE" dirty="0" err="1"/>
              <a:t>categorical</a:t>
            </a:r>
            <a:r>
              <a:rPr lang="de-DE" dirty="0"/>
              <a:t> </a:t>
            </a:r>
            <a:r>
              <a:rPr lang="de-DE" dirty="0" err="1"/>
              <a:t>view</a:t>
            </a:r>
            <a:r>
              <a:rPr lang="de-DE" dirty="0"/>
              <a:t> </a:t>
            </a:r>
          </a:p>
        </p:txBody>
      </p:sp>
      <p:sp>
        <p:nvSpPr>
          <p:cNvPr id="3" name="Content Placeholder 2"/>
          <p:cNvSpPr>
            <a:spLocks noGrp="1"/>
          </p:cNvSpPr>
          <p:nvPr>
            <p:ph idx="1"/>
          </p:nvPr>
        </p:nvSpPr>
        <p:spPr/>
        <p:txBody>
          <a:bodyPr>
            <a:norm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r>
              <a:rPr lang="nl-NL" dirty="0"/>
              <a:t>Idea of </a:t>
            </a:r>
            <a:r>
              <a:rPr lang="nl-NL" dirty="0" err="1"/>
              <a:t>comparing</a:t>
            </a:r>
            <a:r>
              <a:rPr lang="nl-NL" dirty="0"/>
              <a:t> </a:t>
            </a:r>
            <a:r>
              <a:rPr lang="nl-NL" dirty="0" err="1"/>
              <a:t>depressed</a:t>
            </a:r>
            <a:r>
              <a:rPr lang="nl-NL" dirty="0"/>
              <a:t> </a:t>
            </a:r>
            <a:r>
              <a:rPr lang="nl-NL" dirty="0" err="1"/>
              <a:t>vs</a:t>
            </a:r>
            <a:r>
              <a:rPr lang="nl-NL" dirty="0"/>
              <a:t> control </a:t>
            </a:r>
            <a:r>
              <a:rPr lang="nl-NL" dirty="0" err="1"/>
              <a:t>group</a:t>
            </a:r>
            <a:r>
              <a:rPr lang="nl-NL" dirty="0"/>
              <a:t> </a:t>
            </a:r>
            <a:r>
              <a:rPr lang="nl-NL" dirty="0" err="1"/>
              <a:t>based</a:t>
            </a:r>
            <a:r>
              <a:rPr lang="nl-NL" dirty="0"/>
              <a:t> on </a:t>
            </a:r>
            <a:r>
              <a:rPr lang="nl-NL" dirty="0" smtClean="0"/>
              <a:t>a </a:t>
            </a:r>
            <a:r>
              <a:rPr lang="nl-NL" dirty="0" err="1" smtClean="0"/>
              <a:t>threshold</a:t>
            </a:r>
            <a:r>
              <a:rPr lang="nl-NL" dirty="0" smtClean="0"/>
              <a:t> </a:t>
            </a:r>
            <a:r>
              <a:rPr lang="nl-NL" dirty="0"/>
              <a:t>is </a:t>
            </a:r>
            <a:r>
              <a:rPr lang="nl-NL" dirty="0" err="1"/>
              <a:t>problematic</a:t>
            </a:r>
            <a:r>
              <a:rPr lang="nl-NL" dirty="0"/>
              <a:t> </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28</a:t>
            </a:fld>
            <a:endParaRPr lang="en-US"/>
          </a:p>
        </p:txBody>
      </p:sp>
      <p:pic>
        <p:nvPicPr>
          <p:cNvPr id="7" name="Picture 2" descr="C:\Users\u0097060\Dropbox\Research\Conferences, Seminars, Workshops\2015-02 LIPS\zone of rarit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394" y="1462643"/>
            <a:ext cx="7362660" cy="32177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51126" y="1685131"/>
            <a:ext cx="3597274" cy="2476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Arrow 8"/>
          <p:cNvSpPr/>
          <p:nvPr/>
        </p:nvSpPr>
        <p:spPr>
          <a:xfrm rot="2966222">
            <a:off x="1407828" y="2412073"/>
            <a:ext cx="987018" cy="722957"/>
          </a:xfrm>
          <a:prstGeom prst="rightArrow">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ight Arrow 14"/>
          <p:cNvSpPr/>
          <p:nvPr/>
        </p:nvSpPr>
        <p:spPr>
          <a:xfrm rot="7774490">
            <a:off x="6574058" y="2710042"/>
            <a:ext cx="987018" cy="72295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2694906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Dimensional </a:t>
            </a:r>
            <a:r>
              <a:rPr lang="de-DE" dirty="0"/>
              <a:t>vs. </a:t>
            </a:r>
            <a:r>
              <a:rPr lang="de-DE" dirty="0" err="1"/>
              <a:t>categorical</a:t>
            </a:r>
            <a:r>
              <a:rPr lang="de-DE" dirty="0"/>
              <a:t> </a:t>
            </a:r>
            <a:r>
              <a:rPr lang="de-DE" dirty="0" err="1"/>
              <a:t>view</a:t>
            </a:r>
            <a:r>
              <a:rPr lang="de-DE" dirty="0"/>
              <a:t> </a:t>
            </a:r>
          </a:p>
        </p:txBody>
      </p:sp>
      <p:sp>
        <p:nvSpPr>
          <p:cNvPr id="3" name="Content Placeholder 2"/>
          <p:cNvSpPr>
            <a:spLocks noGrp="1"/>
          </p:cNvSpPr>
          <p:nvPr>
            <p:ph idx="1"/>
          </p:nvPr>
        </p:nvSpPr>
        <p:spPr/>
        <p:txBody>
          <a:bodyPr>
            <a:normAutofit/>
          </a:bodyPr>
          <a:lstStyle/>
          <a:p>
            <a:r>
              <a:rPr lang="de-DE" dirty="0" err="1" smtClean="0"/>
              <a:t>While</a:t>
            </a:r>
            <a:r>
              <a:rPr lang="de-DE" dirty="0" smtClean="0"/>
              <a:t> </a:t>
            </a:r>
            <a:r>
              <a:rPr lang="en-US" dirty="0" smtClean="0"/>
              <a:t>categorical </a:t>
            </a:r>
            <a:r>
              <a:rPr lang="en-US" dirty="0"/>
              <a:t>definitions may be necessary for practical purposes, they have fostered reductionist thinking about depression. </a:t>
            </a:r>
            <a:endParaRPr lang="en-US" dirty="0" smtClean="0"/>
          </a:p>
          <a:p>
            <a:pPr lvl="1"/>
            <a:r>
              <a:rPr lang="en-US" dirty="0" smtClean="0"/>
              <a:t>"What </a:t>
            </a:r>
            <a:r>
              <a:rPr lang="en-US" dirty="0"/>
              <a:t>causes </a:t>
            </a:r>
            <a:r>
              <a:rPr lang="en-US" u="sng" dirty="0" smtClean="0"/>
              <a:t>it</a:t>
            </a:r>
            <a:r>
              <a:rPr lang="en-US" dirty="0" smtClean="0"/>
              <a:t>"? </a:t>
            </a:r>
          </a:p>
          <a:p>
            <a:pPr lvl="1"/>
            <a:r>
              <a:rPr lang="en-US" dirty="0" smtClean="0"/>
              <a:t>"What </a:t>
            </a:r>
            <a:r>
              <a:rPr lang="en-US" dirty="0"/>
              <a:t>are genetic predispositions for </a:t>
            </a:r>
            <a:r>
              <a:rPr lang="en-US" u="sng" dirty="0" smtClean="0"/>
              <a:t>it</a:t>
            </a:r>
            <a:r>
              <a:rPr lang="en-US" dirty="0" smtClean="0"/>
              <a:t>"?</a:t>
            </a:r>
          </a:p>
          <a:p>
            <a:endParaRPr lang="en-US" dirty="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29</a:t>
            </a:fld>
            <a:endParaRPr lang="en-US"/>
          </a:p>
        </p:txBody>
      </p:sp>
    </p:spTree>
    <p:extLst>
      <p:ext uri="{BB962C8B-B14F-4D97-AF65-F5344CB8AC3E}">
        <p14:creationId xmlns:p14="http://schemas.microsoft.com/office/powerpoint/2010/main" val="303725772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079148"/>
            <a:ext cx="7772400" cy="1470025"/>
          </a:xfrm>
        </p:spPr>
        <p:txBody>
          <a:bodyPr/>
          <a:lstStyle/>
          <a:p>
            <a:r>
              <a:rPr lang="en-GB" dirty="0" smtClean="0"/>
              <a:t>Let's conduct a typical </a:t>
            </a:r>
            <a:br>
              <a:rPr lang="en-GB" dirty="0" smtClean="0"/>
            </a:br>
            <a:r>
              <a:rPr lang="en-GB" dirty="0" smtClean="0"/>
              <a:t>depression study</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3</a:t>
            </a:fld>
            <a:endParaRPr lang="en-US"/>
          </a:p>
        </p:txBody>
      </p:sp>
      <p:pic>
        <p:nvPicPr>
          <p:cNvPr id="14338" name="Picture 2" descr="C:\Users\u0097060\Dropbox\Research\Conferences, Seminars, Workshops\2015-02 LIPS\Cat-scienc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2725" y="2587272"/>
            <a:ext cx="3695700" cy="374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81625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1. </a:t>
            </a:r>
            <a:r>
              <a:rPr lang="de-DE" dirty="0" smtClean="0"/>
              <a:t>Dimensional </a:t>
            </a:r>
            <a:r>
              <a:rPr lang="de-DE" dirty="0"/>
              <a:t>vs. </a:t>
            </a:r>
            <a:r>
              <a:rPr lang="de-DE" dirty="0" err="1"/>
              <a:t>categorical</a:t>
            </a:r>
            <a:r>
              <a:rPr lang="de-DE" dirty="0"/>
              <a:t> </a:t>
            </a:r>
            <a:r>
              <a:rPr lang="de-DE" dirty="0" err="1"/>
              <a:t>view</a:t>
            </a:r>
            <a:r>
              <a:rPr lang="de-DE" dirty="0"/>
              <a:t> </a:t>
            </a:r>
            <a:endParaRPr lang="en-US" dirty="0"/>
          </a:p>
        </p:txBody>
      </p:sp>
      <p:sp>
        <p:nvSpPr>
          <p:cNvPr id="3" name="Inhaltsplatzhalter 2"/>
          <p:cNvSpPr>
            <a:spLocks noGrp="1"/>
          </p:cNvSpPr>
          <p:nvPr>
            <p:ph idx="1"/>
          </p:nvPr>
        </p:nvSpPr>
        <p:spPr/>
        <p:txBody>
          <a:bodyPr>
            <a:normAutofit/>
          </a:bodyPr>
          <a:lstStyle/>
          <a:p>
            <a:pPr lvl="0"/>
            <a:r>
              <a:rPr lang="de-DE" dirty="0" smtClean="0"/>
              <a:t>"</a:t>
            </a:r>
            <a:r>
              <a:rPr lang="de-DE" dirty="0" err="1" smtClean="0"/>
              <a:t>Essentialist</a:t>
            </a:r>
            <a:r>
              <a:rPr lang="de-DE" dirty="0" smtClean="0"/>
              <a:t> Bias": belief </a:t>
            </a:r>
            <a:r>
              <a:rPr lang="de-DE" dirty="0" err="1" smtClean="0"/>
              <a:t>that</a:t>
            </a:r>
            <a:r>
              <a:rPr lang="de-DE" dirty="0" smtClean="0"/>
              <a:t> mental </a:t>
            </a:r>
            <a:r>
              <a:rPr lang="de-DE" dirty="0" err="1" smtClean="0"/>
              <a:t>disorders</a:t>
            </a:r>
            <a:r>
              <a:rPr lang="de-DE" dirty="0" smtClean="0"/>
              <a:t> </a:t>
            </a:r>
            <a:r>
              <a:rPr lang="de-DE" dirty="0" err="1" smtClean="0"/>
              <a:t>are</a:t>
            </a:r>
            <a:r>
              <a:rPr lang="de-DE" dirty="0" smtClean="0"/>
              <a:t> </a:t>
            </a:r>
            <a:r>
              <a:rPr lang="de-DE" dirty="0" err="1" smtClean="0"/>
              <a:t>natural</a:t>
            </a:r>
            <a:r>
              <a:rPr lang="de-DE" dirty="0" smtClean="0"/>
              <a:t> </a:t>
            </a:r>
            <a:r>
              <a:rPr lang="de-DE" dirty="0" err="1" smtClean="0"/>
              <a:t>kinds</a:t>
            </a:r>
            <a:r>
              <a:rPr lang="de-DE" dirty="0" smtClean="0"/>
              <a:t> </a:t>
            </a:r>
            <a:r>
              <a:rPr lang="de-DE" dirty="0" err="1" smtClean="0"/>
              <a:t>is</a:t>
            </a:r>
            <a:r>
              <a:rPr lang="de-DE" dirty="0" smtClean="0"/>
              <a:t> </a:t>
            </a:r>
            <a:r>
              <a:rPr lang="de-DE" dirty="0" err="1" smtClean="0"/>
              <a:t>prevalent</a:t>
            </a:r>
            <a:r>
              <a:rPr lang="de-DE" dirty="0" smtClean="0"/>
              <a:t> </a:t>
            </a:r>
            <a:r>
              <a:rPr lang="de-DE" dirty="0" err="1" smtClean="0"/>
              <a:t>among</a:t>
            </a:r>
            <a:r>
              <a:rPr lang="de-DE" dirty="0" smtClean="0"/>
              <a:t> </a:t>
            </a:r>
            <a:r>
              <a:rPr lang="de-DE" dirty="0" err="1" smtClean="0"/>
              <a:t>both</a:t>
            </a:r>
            <a:r>
              <a:rPr lang="de-DE" dirty="0" smtClean="0"/>
              <a:t> </a:t>
            </a:r>
            <a:r>
              <a:rPr lang="de-DE" dirty="0" err="1" smtClean="0"/>
              <a:t>laypeople</a:t>
            </a:r>
            <a:r>
              <a:rPr lang="de-DE" dirty="0" smtClean="0"/>
              <a:t> </a:t>
            </a:r>
            <a:r>
              <a:rPr lang="de-DE" dirty="0" err="1" smtClean="0"/>
              <a:t>and</a:t>
            </a:r>
            <a:r>
              <a:rPr lang="de-DE" dirty="0" smtClean="0"/>
              <a:t> </a:t>
            </a:r>
            <a:r>
              <a:rPr lang="de-DE" dirty="0" err="1" smtClean="0"/>
              <a:t>medical</a:t>
            </a:r>
            <a:r>
              <a:rPr lang="de-DE" dirty="0" smtClean="0"/>
              <a:t> professionals</a:t>
            </a:r>
            <a:br>
              <a:rPr lang="de-DE" dirty="0" smtClean="0"/>
            </a:br>
            <a:r>
              <a:rPr lang="de-DE" dirty="0" smtClean="0">
                <a:solidFill>
                  <a:prstClr val="black"/>
                </a:solidFill>
              </a:rPr>
              <a:t>  </a:t>
            </a:r>
            <a:r>
              <a:rPr lang="de-DE" sz="1800" dirty="0">
                <a:solidFill>
                  <a:prstClr val="white">
                    <a:lumMod val="65000"/>
                  </a:prstClr>
                </a:solidFill>
              </a:rPr>
              <a:t>(Pieter </a:t>
            </a:r>
            <a:r>
              <a:rPr lang="de-DE" sz="1800" dirty="0" err="1">
                <a:solidFill>
                  <a:prstClr val="white">
                    <a:lumMod val="65000"/>
                  </a:prstClr>
                </a:solidFill>
              </a:rPr>
              <a:t>Adriaens</a:t>
            </a:r>
            <a:r>
              <a:rPr lang="de-DE" sz="1800" dirty="0">
                <a:solidFill>
                  <a:prstClr val="white">
                    <a:lumMod val="65000"/>
                  </a:prstClr>
                </a:solidFill>
              </a:rPr>
              <a:t> &amp; Andreas de Block</a:t>
            </a:r>
            <a:r>
              <a:rPr lang="de-DE" sz="1800" dirty="0" smtClean="0">
                <a:solidFill>
                  <a:prstClr val="white">
                    <a:lumMod val="65000"/>
                  </a:prstClr>
                </a:solidFill>
              </a:rPr>
              <a:t>)</a:t>
            </a:r>
            <a:endParaRPr lang="de-DE" dirty="0" smtClean="0"/>
          </a:p>
          <a:p>
            <a:r>
              <a:rPr lang="de-DE" dirty="0" err="1" smtClean="0"/>
              <a:t>Categorical</a:t>
            </a:r>
            <a:r>
              <a:rPr lang="de-DE" dirty="0" smtClean="0"/>
              <a:t> belief in </a:t>
            </a:r>
            <a:r>
              <a:rPr lang="de-DE" dirty="0" err="1" smtClean="0"/>
              <a:t>clinicians</a:t>
            </a:r>
            <a:r>
              <a:rPr lang="de-DE" dirty="0" smtClean="0"/>
              <a:t> </a:t>
            </a:r>
            <a:r>
              <a:rPr lang="de-DE" dirty="0" err="1" smtClean="0"/>
              <a:t>diminishes</a:t>
            </a:r>
            <a:r>
              <a:rPr lang="de-DE" dirty="0" smtClean="0"/>
              <a:t> </a:t>
            </a:r>
            <a:r>
              <a:rPr lang="de-DE" dirty="0" err="1" smtClean="0"/>
              <a:t>with</a:t>
            </a:r>
            <a:r>
              <a:rPr lang="de-DE" dirty="0" smtClean="0"/>
              <a:t> </a:t>
            </a:r>
            <a:r>
              <a:rPr lang="de-DE" dirty="0" err="1" smtClean="0"/>
              <a:t>experience</a:t>
            </a:r>
            <a:endParaRPr lang="de-DE" dirty="0" smtClean="0"/>
          </a:p>
          <a:p>
            <a:r>
              <a:rPr lang="de-DE" dirty="0" err="1" smtClean="0"/>
              <a:t>Categorical</a:t>
            </a:r>
            <a:r>
              <a:rPr lang="de-DE" dirty="0" smtClean="0"/>
              <a:t> belief in </a:t>
            </a:r>
            <a:r>
              <a:rPr lang="de-DE" dirty="0" err="1" smtClean="0"/>
              <a:t>clinicians</a:t>
            </a:r>
            <a:r>
              <a:rPr lang="de-DE" dirty="0" smtClean="0"/>
              <a:t> </a:t>
            </a:r>
            <a:r>
              <a:rPr lang="de-DE" dirty="0" err="1" smtClean="0"/>
              <a:t>associated</a:t>
            </a:r>
            <a:r>
              <a:rPr lang="de-DE" dirty="0" smtClean="0"/>
              <a:t> </a:t>
            </a:r>
            <a:r>
              <a:rPr lang="de-DE" dirty="0" err="1" smtClean="0"/>
              <a:t>with</a:t>
            </a:r>
            <a:r>
              <a:rPr lang="de-DE" dirty="0" smtClean="0"/>
              <a:t> </a:t>
            </a:r>
            <a:r>
              <a:rPr lang="de-DE" dirty="0" err="1" smtClean="0"/>
              <a:t>less</a:t>
            </a:r>
            <a:r>
              <a:rPr lang="de-DE" dirty="0" smtClean="0"/>
              <a:t> </a:t>
            </a:r>
            <a:r>
              <a:rPr lang="de-DE" dirty="0" err="1" smtClean="0"/>
              <a:t>empathy</a:t>
            </a:r>
            <a:endParaRPr lang="de-DE" dirty="0" smtClean="0"/>
          </a:p>
          <a:p>
            <a:r>
              <a:rPr lang="de-DE" dirty="0" err="1"/>
              <a:t>Implicit</a:t>
            </a:r>
            <a:r>
              <a:rPr lang="de-DE" dirty="0"/>
              <a:t> </a:t>
            </a:r>
            <a:r>
              <a:rPr lang="de-DE" dirty="0" err="1"/>
              <a:t>essentialist</a:t>
            </a:r>
            <a:r>
              <a:rPr lang="de-DE" dirty="0"/>
              <a:t> </a:t>
            </a:r>
            <a:r>
              <a:rPr lang="de-DE" dirty="0" err="1"/>
              <a:t>worldview</a:t>
            </a:r>
            <a:r>
              <a:rPr lang="de-DE" dirty="0"/>
              <a:t> </a:t>
            </a:r>
            <a:r>
              <a:rPr lang="de-DE" dirty="0" err="1"/>
              <a:t>develops</a:t>
            </a:r>
            <a:r>
              <a:rPr lang="de-DE" dirty="0"/>
              <a:t> </a:t>
            </a:r>
            <a:r>
              <a:rPr lang="de-DE" dirty="0" err="1"/>
              <a:t>early</a:t>
            </a:r>
            <a:r>
              <a:rPr lang="de-DE" dirty="0"/>
              <a:t> in human </a:t>
            </a:r>
            <a:r>
              <a:rPr lang="de-DE" dirty="0" err="1"/>
              <a:t>cognition</a:t>
            </a:r>
            <a:r>
              <a:rPr lang="de-DE" dirty="0"/>
              <a:t>, </a:t>
            </a:r>
            <a:r>
              <a:rPr lang="en-US" dirty="0"/>
              <a:t>applies to numerous domains of classification such as chemical elements, species, and emotions</a:t>
            </a:r>
          </a:p>
          <a:p>
            <a:r>
              <a:rPr lang="de-DE" dirty="0"/>
              <a:t>Richard </a:t>
            </a:r>
            <a:r>
              <a:rPr lang="de-DE" dirty="0" err="1"/>
              <a:t>Dawkins</a:t>
            </a:r>
            <a:r>
              <a:rPr lang="de-DE" dirty="0"/>
              <a:t>: "</a:t>
            </a:r>
            <a:r>
              <a:rPr lang="en-US" dirty="0"/>
              <a:t>The Tyranny of the Dichotomous Mind</a:t>
            </a:r>
            <a:r>
              <a:rPr lang="en-US" dirty="0" smtClean="0"/>
              <a:t>"</a:t>
            </a:r>
          </a:p>
        </p:txBody>
      </p:sp>
      <p:sp>
        <p:nvSpPr>
          <p:cNvPr id="5" name="Foliennummernplatzhalter 4"/>
          <p:cNvSpPr>
            <a:spLocks noGrp="1"/>
          </p:cNvSpPr>
          <p:nvPr>
            <p:ph type="sldNum" sz="quarter" idx="12"/>
          </p:nvPr>
        </p:nvSpPr>
        <p:spPr/>
        <p:txBody>
          <a:bodyPr/>
          <a:lstStyle/>
          <a:p>
            <a:fld id="{956ABC0E-5A83-1A40-ACCB-27CC011796BE}" type="slidenum">
              <a:rPr lang="en-US" smtClean="0"/>
              <a:pPr/>
              <a:t>30</a:t>
            </a:fld>
            <a:endParaRPr lang="en-US"/>
          </a:p>
        </p:txBody>
      </p:sp>
    </p:spTree>
    <p:extLst>
      <p:ext uri="{BB962C8B-B14F-4D97-AF65-F5344CB8AC3E}">
        <p14:creationId xmlns:p14="http://schemas.microsoft.com/office/powerpoint/2010/main" val="23322592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 Dimensional vs. </a:t>
            </a:r>
            <a:r>
              <a:rPr lang="de-DE" dirty="0" err="1"/>
              <a:t>categorical</a:t>
            </a:r>
            <a:r>
              <a:rPr lang="de-DE" dirty="0"/>
              <a:t> </a:t>
            </a:r>
            <a:r>
              <a:rPr lang="de-DE" dirty="0" err="1"/>
              <a:t>view</a:t>
            </a:r>
            <a:r>
              <a:rPr lang="de-DE" dirty="0"/>
              <a:t> </a:t>
            </a:r>
            <a:endParaRPr lang="en-US" dirty="0"/>
          </a:p>
        </p:txBody>
      </p:sp>
      <p:sp>
        <p:nvSpPr>
          <p:cNvPr id="3" name="Content Placeholder 2"/>
          <p:cNvSpPr>
            <a:spLocks noGrp="1"/>
          </p:cNvSpPr>
          <p:nvPr>
            <p:ph idx="1"/>
          </p:nvPr>
        </p:nvSpPr>
        <p:spPr/>
        <p:txBody>
          <a:bodyPr/>
          <a:lstStyle/>
          <a:p>
            <a:r>
              <a:rPr lang="de-DE" dirty="0" smtClean="0"/>
              <a:t>Summary: </a:t>
            </a:r>
            <a:r>
              <a:rPr lang="de-DE" dirty="0" err="1" smtClean="0"/>
              <a:t>studying</a:t>
            </a:r>
            <a:r>
              <a:rPr lang="de-DE" dirty="0" smtClean="0"/>
              <a:t> 2 </a:t>
            </a:r>
            <a:r>
              <a:rPr lang="de-DE" dirty="0" err="1" smtClean="0"/>
              <a:t>groups</a:t>
            </a:r>
            <a:r>
              <a:rPr lang="de-DE" dirty="0" smtClean="0"/>
              <a:t>—"</a:t>
            </a:r>
            <a:r>
              <a:rPr lang="de-DE" dirty="0" err="1" smtClean="0"/>
              <a:t>healthy</a:t>
            </a:r>
            <a:r>
              <a:rPr lang="de-DE" dirty="0" smtClean="0"/>
              <a:t>" vs. "</a:t>
            </a:r>
            <a:r>
              <a:rPr lang="de-DE" dirty="0" err="1" smtClean="0"/>
              <a:t>depressed</a:t>
            </a:r>
            <a:r>
              <a:rPr lang="de-DE" dirty="0" smtClean="0"/>
              <a:t>"—</a:t>
            </a:r>
            <a:r>
              <a:rPr lang="de-DE" dirty="0" err="1" smtClean="0"/>
              <a:t>ignores</a:t>
            </a:r>
            <a:r>
              <a:rPr lang="de-DE" dirty="0" smtClean="0"/>
              <a:t> </a:t>
            </a:r>
            <a:r>
              <a:rPr lang="de-DE" dirty="0" err="1" smtClean="0"/>
              <a:t>the</a:t>
            </a:r>
            <a:r>
              <a:rPr lang="de-DE" dirty="0" smtClean="0"/>
              <a:t> dimensional </a:t>
            </a:r>
            <a:r>
              <a:rPr lang="de-DE" dirty="0" err="1" smtClean="0"/>
              <a:t>nature</a:t>
            </a:r>
            <a:r>
              <a:rPr lang="de-DE" dirty="0" smtClean="0"/>
              <a:t> </a:t>
            </a:r>
            <a:r>
              <a:rPr lang="de-DE" dirty="0" err="1" smtClean="0"/>
              <a:t>of</a:t>
            </a:r>
            <a:r>
              <a:rPr lang="de-DE" dirty="0" smtClean="0"/>
              <a:t> </a:t>
            </a:r>
            <a:r>
              <a:rPr lang="de-DE" dirty="0" err="1" smtClean="0"/>
              <a:t>depression</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31</a:t>
            </a:fld>
            <a:endParaRPr lang="en-US"/>
          </a:p>
        </p:txBody>
      </p:sp>
    </p:spTree>
    <p:extLst>
      <p:ext uri="{BB962C8B-B14F-4D97-AF65-F5344CB8AC3E}">
        <p14:creationId xmlns:p14="http://schemas.microsoft.com/office/powerpoint/2010/main" val="1864479153"/>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a:t>
            </a:r>
            <a:r>
              <a:rPr lang="en-US" dirty="0" smtClean="0"/>
              <a:t>. Heterogeneity of MD</a:t>
            </a:r>
            <a:endParaRPr lang="en-US" dirty="0"/>
          </a:p>
        </p:txBody>
      </p:sp>
      <p:sp>
        <p:nvSpPr>
          <p:cNvPr id="3" name="Inhaltsplatzhalter 2"/>
          <p:cNvSpPr>
            <a:spLocks noGrp="1"/>
          </p:cNvSpPr>
          <p:nvPr>
            <p:ph idx="1"/>
          </p:nvPr>
        </p:nvSpPr>
        <p:spPr/>
        <p:txBody>
          <a:bodyPr>
            <a:normAutofit/>
          </a:bodyPr>
          <a:lstStyle/>
          <a:p>
            <a:r>
              <a:rPr lang="de-DE" dirty="0" smtClean="0"/>
              <a:t>A </a:t>
            </a:r>
            <a:r>
              <a:rPr lang="de-DE" dirty="0" err="1" smtClean="0"/>
              <a:t>natural</a:t>
            </a:r>
            <a:r>
              <a:rPr lang="de-DE" dirty="0" smtClean="0"/>
              <a:t> </a:t>
            </a:r>
            <a:r>
              <a:rPr lang="de-DE" dirty="0" err="1" smtClean="0"/>
              <a:t>kind</a:t>
            </a:r>
            <a:r>
              <a:rPr lang="de-DE" dirty="0" smtClean="0"/>
              <a:t> </a:t>
            </a:r>
            <a:r>
              <a:rPr lang="de-DE" dirty="0" err="1" smtClean="0"/>
              <a:t>has</a:t>
            </a:r>
            <a:r>
              <a:rPr lang="de-DE" dirty="0" smtClean="0"/>
              <a:t> a </a:t>
            </a:r>
            <a:r>
              <a:rPr lang="de-DE" dirty="0" err="1" smtClean="0"/>
              <a:t>clearly</a:t>
            </a:r>
            <a:r>
              <a:rPr lang="de-DE" dirty="0" smtClean="0"/>
              <a:t> </a:t>
            </a:r>
            <a:r>
              <a:rPr lang="de-DE" dirty="0" err="1" smtClean="0"/>
              <a:t>defined</a:t>
            </a:r>
            <a:r>
              <a:rPr lang="de-DE" dirty="0" smtClean="0"/>
              <a:t> </a:t>
            </a:r>
            <a:r>
              <a:rPr lang="de-DE" dirty="0" err="1" smtClean="0"/>
              <a:t>essence</a:t>
            </a:r>
            <a:r>
              <a:rPr lang="de-DE" dirty="0" smtClean="0"/>
              <a:t> </a:t>
            </a:r>
            <a:r>
              <a:rPr lang="de-DE" dirty="0" err="1" smtClean="0"/>
              <a:t>and</a:t>
            </a:r>
            <a:r>
              <a:rPr lang="de-DE" dirty="0" smtClean="0"/>
              <a:t> a </a:t>
            </a:r>
            <a:r>
              <a:rPr lang="de-DE" dirty="0" err="1" smtClean="0"/>
              <a:t>number</a:t>
            </a:r>
            <a:r>
              <a:rPr lang="de-DE" dirty="0" smtClean="0"/>
              <a:t> </a:t>
            </a:r>
            <a:r>
              <a:rPr lang="de-DE" dirty="0" err="1" smtClean="0"/>
              <a:t>of</a:t>
            </a:r>
            <a:r>
              <a:rPr lang="de-DE" dirty="0" smtClean="0"/>
              <a:t> </a:t>
            </a:r>
            <a:r>
              <a:rPr lang="de-DE" dirty="0" err="1" smtClean="0"/>
              <a:t>necessary</a:t>
            </a:r>
            <a:r>
              <a:rPr lang="de-DE" dirty="0" smtClean="0"/>
              <a:t> </a:t>
            </a:r>
            <a:r>
              <a:rPr lang="de-DE" dirty="0" err="1" smtClean="0"/>
              <a:t>and</a:t>
            </a:r>
            <a:r>
              <a:rPr lang="de-DE" dirty="0" smtClean="0"/>
              <a:t> </a:t>
            </a:r>
            <a:r>
              <a:rPr lang="de-DE" dirty="0" err="1" smtClean="0"/>
              <a:t>sufficient</a:t>
            </a:r>
            <a:r>
              <a:rPr lang="de-DE" dirty="0" smtClean="0"/>
              <a:t> </a:t>
            </a:r>
            <a:r>
              <a:rPr lang="de-DE" dirty="0" err="1" smtClean="0"/>
              <a:t>properties</a:t>
            </a:r>
            <a:r>
              <a:rPr lang="de-DE" dirty="0" smtClean="0"/>
              <a:t>. </a:t>
            </a:r>
          </a:p>
          <a:p>
            <a:r>
              <a:rPr lang="de-DE" dirty="0" err="1" smtClean="0"/>
              <a:t>For</a:t>
            </a:r>
            <a:r>
              <a:rPr lang="de-DE" dirty="0" smtClean="0"/>
              <a:t> </a:t>
            </a:r>
            <a:r>
              <a:rPr lang="de-DE" dirty="0" err="1" smtClean="0"/>
              <a:t>medical</a:t>
            </a:r>
            <a:r>
              <a:rPr lang="de-DE" dirty="0" smtClean="0"/>
              <a:t> </a:t>
            </a:r>
            <a:r>
              <a:rPr lang="de-DE" dirty="0" err="1" smtClean="0"/>
              <a:t>and</a:t>
            </a:r>
            <a:r>
              <a:rPr lang="de-DE" dirty="0" smtClean="0"/>
              <a:t> mental </a:t>
            </a:r>
            <a:r>
              <a:rPr lang="de-DE" dirty="0" err="1" smtClean="0"/>
              <a:t>disorders</a:t>
            </a:r>
            <a:r>
              <a:rPr lang="de-DE" dirty="0" smtClean="0"/>
              <a:t>, </a:t>
            </a:r>
            <a:r>
              <a:rPr lang="de-DE" dirty="0" err="1" smtClean="0"/>
              <a:t>these</a:t>
            </a:r>
            <a:r>
              <a:rPr lang="de-DE" dirty="0" smtClean="0"/>
              <a:t> </a:t>
            </a:r>
            <a:r>
              <a:rPr lang="de-DE" dirty="0" err="1" smtClean="0"/>
              <a:t>properties</a:t>
            </a:r>
            <a:r>
              <a:rPr lang="de-DE" dirty="0" smtClean="0"/>
              <a:t> </a:t>
            </a:r>
            <a:r>
              <a:rPr lang="de-DE" dirty="0" err="1" smtClean="0"/>
              <a:t>are</a:t>
            </a:r>
            <a:r>
              <a:rPr lang="de-DE" dirty="0" smtClean="0"/>
              <a:t> (</a:t>
            </a:r>
            <a:r>
              <a:rPr lang="de-DE" dirty="0" err="1" smtClean="0"/>
              <a:t>among</a:t>
            </a:r>
            <a:r>
              <a:rPr lang="de-DE" dirty="0" smtClean="0"/>
              <a:t> </a:t>
            </a:r>
            <a:r>
              <a:rPr lang="de-DE" dirty="0" err="1" smtClean="0"/>
              <a:t>others</a:t>
            </a:r>
            <a:r>
              <a:rPr lang="de-DE" dirty="0" smtClean="0"/>
              <a:t>) </a:t>
            </a:r>
            <a:r>
              <a:rPr lang="de-DE" dirty="0" err="1" smtClean="0"/>
              <a:t>symptoms</a:t>
            </a:r>
            <a:r>
              <a:rPr lang="de-DE" dirty="0" smtClean="0"/>
              <a:t>.</a:t>
            </a:r>
          </a:p>
        </p:txBody>
      </p:sp>
      <p:sp>
        <p:nvSpPr>
          <p:cNvPr id="5" name="Foliennummernplatzhalter 4"/>
          <p:cNvSpPr>
            <a:spLocks noGrp="1"/>
          </p:cNvSpPr>
          <p:nvPr>
            <p:ph type="sldNum" sz="quarter" idx="12"/>
          </p:nvPr>
        </p:nvSpPr>
        <p:spPr/>
        <p:txBody>
          <a:bodyPr/>
          <a:lstStyle/>
          <a:p>
            <a:fld id="{956ABC0E-5A83-1A40-ACCB-27CC011796BE}" type="slidenum">
              <a:rPr lang="en-US" smtClean="0"/>
              <a:pPr/>
              <a:t>32</a:t>
            </a:fld>
            <a:endParaRPr lang="en-US"/>
          </a:p>
        </p:txBody>
      </p:sp>
    </p:spTree>
    <p:custDataLst>
      <p:tags r:id="rId1"/>
    </p:custDataLst>
    <p:extLst>
      <p:ext uri="{BB962C8B-B14F-4D97-AF65-F5344CB8AC3E}">
        <p14:creationId xmlns:p14="http://schemas.microsoft.com/office/powerpoint/2010/main" val="32000867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a:t>
            </a:r>
            <a:r>
              <a:rPr lang="en-US" dirty="0" smtClean="0"/>
              <a:t>. Heterogeneity of MD</a:t>
            </a:r>
            <a:endParaRPr lang="en-US" dirty="0"/>
          </a:p>
        </p:txBody>
      </p:sp>
      <p:sp>
        <p:nvSpPr>
          <p:cNvPr id="3" name="Inhaltsplatzhalter 2"/>
          <p:cNvSpPr>
            <a:spLocks noGrp="1"/>
          </p:cNvSpPr>
          <p:nvPr>
            <p:ph idx="1"/>
          </p:nvPr>
        </p:nvSpPr>
        <p:spPr/>
        <p:txBody>
          <a:bodyPr>
            <a:normAutofit/>
          </a:bodyPr>
          <a:lstStyle/>
          <a:p>
            <a:r>
              <a:rPr lang="de-DE" dirty="0" smtClean="0"/>
              <a:t>DSM-</a:t>
            </a:r>
            <a:r>
              <a:rPr lang="de-DE" dirty="0"/>
              <a:t>5</a:t>
            </a:r>
            <a:r>
              <a:rPr lang="de-DE" dirty="0" smtClean="0"/>
              <a:t> diagnosis of </a:t>
            </a:r>
            <a:r>
              <a:rPr lang="de-DE" dirty="0" err="1" smtClean="0"/>
              <a:t>depression</a:t>
            </a:r>
            <a:endParaRPr lang="de-DE" dirty="0" smtClean="0"/>
          </a:p>
          <a:p>
            <a:pPr marL="914400" lvl="1" indent="-457200">
              <a:buFont typeface="+mj-lt"/>
              <a:buAutoNum type="arabicPeriod"/>
            </a:pPr>
            <a:r>
              <a:rPr lang="de-DE" dirty="0" err="1" smtClean="0"/>
              <a:t>Diminished</a:t>
            </a:r>
            <a:r>
              <a:rPr lang="de-DE" dirty="0" smtClean="0"/>
              <a:t> </a:t>
            </a:r>
            <a:r>
              <a:rPr lang="de-DE" dirty="0" err="1" smtClean="0"/>
              <a:t>interest</a:t>
            </a:r>
            <a:r>
              <a:rPr lang="de-DE" dirty="0" smtClean="0"/>
              <a:t> </a:t>
            </a:r>
            <a:r>
              <a:rPr lang="de-DE" dirty="0" err="1" smtClean="0"/>
              <a:t>or</a:t>
            </a:r>
            <a:r>
              <a:rPr lang="de-DE" dirty="0" smtClean="0"/>
              <a:t> </a:t>
            </a:r>
            <a:r>
              <a:rPr lang="de-DE" dirty="0" err="1" smtClean="0"/>
              <a:t>pleasure</a:t>
            </a:r>
            <a:endParaRPr lang="de-DE" dirty="0" smtClean="0"/>
          </a:p>
          <a:p>
            <a:pPr marL="914400" lvl="1" indent="-457200">
              <a:buFont typeface="+mj-lt"/>
              <a:buAutoNum type="arabicPeriod"/>
            </a:pPr>
            <a:r>
              <a:rPr lang="de-DE" dirty="0" err="1" smtClean="0"/>
              <a:t>Depressed</a:t>
            </a:r>
            <a:r>
              <a:rPr lang="de-DE" dirty="0" smtClean="0"/>
              <a:t> </a:t>
            </a:r>
            <a:r>
              <a:rPr lang="de-DE" dirty="0" err="1" smtClean="0"/>
              <a:t>mood</a:t>
            </a:r>
            <a:endParaRPr lang="de-DE" dirty="0" smtClean="0"/>
          </a:p>
          <a:p>
            <a:pPr marL="914400" lvl="1" indent="-457200">
              <a:buFont typeface="+mj-lt"/>
              <a:buAutoNum type="arabicPeriod"/>
            </a:pPr>
            <a:r>
              <a:rPr lang="de-DE" dirty="0" err="1" smtClean="0"/>
              <a:t>Increase</a:t>
            </a:r>
            <a:r>
              <a:rPr lang="de-DE" dirty="0" smtClean="0"/>
              <a:t> </a:t>
            </a:r>
            <a:r>
              <a:rPr lang="de-DE" dirty="0" err="1" smtClean="0"/>
              <a:t>or</a:t>
            </a:r>
            <a:r>
              <a:rPr lang="de-DE" dirty="0" smtClean="0"/>
              <a:t> </a:t>
            </a:r>
            <a:r>
              <a:rPr lang="de-DE" dirty="0" err="1" smtClean="0"/>
              <a:t>decrease</a:t>
            </a:r>
            <a:r>
              <a:rPr lang="de-DE" dirty="0" smtClean="0"/>
              <a:t> in </a:t>
            </a:r>
            <a:r>
              <a:rPr lang="de-DE" dirty="0" err="1" smtClean="0"/>
              <a:t>either</a:t>
            </a:r>
            <a:r>
              <a:rPr lang="de-DE" dirty="0" smtClean="0"/>
              <a:t> </a:t>
            </a:r>
            <a:r>
              <a:rPr lang="de-DE" dirty="0" err="1" smtClean="0"/>
              <a:t>weight</a:t>
            </a:r>
            <a:r>
              <a:rPr lang="de-DE" dirty="0" smtClean="0"/>
              <a:t> </a:t>
            </a:r>
            <a:r>
              <a:rPr lang="de-DE" dirty="0" err="1" smtClean="0"/>
              <a:t>or</a:t>
            </a:r>
            <a:r>
              <a:rPr lang="de-DE" dirty="0" smtClean="0"/>
              <a:t> </a:t>
            </a:r>
            <a:r>
              <a:rPr lang="de-DE" dirty="0" err="1" smtClean="0"/>
              <a:t>appetite</a:t>
            </a:r>
            <a:endParaRPr lang="de-DE" dirty="0" smtClean="0"/>
          </a:p>
          <a:p>
            <a:pPr marL="914400" lvl="1" indent="-457200">
              <a:buFont typeface="+mj-lt"/>
              <a:buAutoNum type="arabicPeriod"/>
            </a:pPr>
            <a:r>
              <a:rPr lang="de-DE" dirty="0" err="1" smtClean="0"/>
              <a:t>Insomnia</a:t>
            </a:r>
            <a:r>
              <a:rPr lang="de-DE" dirty="0" smtClean="0"/>
              <a:t> </a:t>
            </a:r>
            <a:r>
              <a:rPr lang="de-DE" dirty="0" err="1" smtClean="0"/>
              <a:t>or</a:t>
            </a:r>
            <a:r>
              <a:rPr lang="de-DE" dirty="0" smtClean="0"/>
              <a:t> </a:t>
            </a:r>
            <a:r>
              <a:rPr lang="de-DE" dirty="0" err="1" smtClean="0"/>
              <a:t>hypersomnia</a:t>
            </a:r>
            <a:endParaRPr lang="de-DE" dirty="0" smtClean="0"/>
          </a:p>
          <a:p>
            <a:pPr marL="914400" lvl="1" indent="-457200">
              <a:buFont typeface="+mj-lt"/>
              <a:buAutoNum type="arabicPeriod"/>
            </a:pPr>
            <a:r>
              <a:rPr lang="de-DE" dirty="0" smtClean="0"/>
              <a:t>Psychomotor </a:t>
            </a:r>
            <a:r>
              <a:rPr lang="de-DE" dirty="0" err="1" smtClean="0"/>
              <a:t>agitation</a:t>
            </a:r>
            <a:r>
              <a:rPr lang="de-DE" dirty="0" smtClean="0"/>
              <a:t> </a:t>
            </a:r>
            <a:r>
              <a:rPr lang="de-DE" dirty="0" err="1" smtClean="0"/>
              <a:t>or</a:t>
            </a:r>
            <a:r>
              <a:rPr lang="de-DE" dirty="0" smtClean="0"/>
              <a:t> </a:t>
            </a:r>
            <a:r>
              <a:rPr lang="de-DE" dirty="0" err="1" smtClean="0"/>
              <a:t>retardation</a:t>
            </a:r>
            <a:endParaRPr lang="de-DE" dirty="0" smtClean="0"/>
          </a:p>
          <a:p>
            <a:pPr marL="914400" lvl="1" indent="-457200">
              <a:buFont typeface="+mj-lt"/>
              <a:buAutoNum type="arabicPeriod"/>
            </a:pPr>
            <a:r>
              <a:rPr lang="de-DE" dirty="0" err="1" smtClean="0"/>
              <a:t>Fatigue</a:t>
            </a:r>
            <a:r>
              <a:rPr lang="de-DE" dirty="0" smtClean="0"/>
              <a:t> </a:t>
            </a:r>
            <a:r>
              <a:rPr lang="de-DE" dirty="0" err="1" smtClean="0"/>
              <a:t>or</a:t>
            </a:r>
            <a:r>
              <a:rPr lang="de-DE" dirty="0" smtClean="0"/>
              <a:t> </a:t>
            </a:r>
            <a:r>
              <a:rPr lang="de-DE" dirty="0" err="1" smtClean="0"/>
              <a:t>loss</a:t>
            </a:r>
            <a:r>
              <a:rPr lang="de-DE" dirty="0" smtClean="0"/>
              <a:t> </a:t>
            </a:r>
            <a:r>
              <a:rPr lang="de-DE" dirty="0" err="1" smtClean="0"/>
              <a:t>of</a:t>
            </a:r>
            <a:r>
              <a:rPr lang="de-DE" dirty="0" smtClean="0"/>
              <a:t> </a:t>
            </a:r>
            <a:r>
              <a:rPr lang="de-DE" dirty="0" err="1" smtClean="0"/>
              <a:t>energy</a:t>
            </a:r>
            <a:endParaRPr lang="de-DE" dirty="0" smtClean="0"/>
          </a:p>
          <a:p>
            <a:pPr marL="914400" lvl="1" indent="-457200">
              <a:buFont typeface="+mj-lt"/>
              <a:buAutoNum type="arabicPeriod"/>
            </a:pPr>
            <a:r>
              <a:rPr lang="de-DE" dirty="0" err="1" smtClean="0"/>
              <a:t>Worthlessness</a:t>
            </a:r>
            <a:r>
              <a:rPr lang="de-DE" dirty="0" smtClean="0"/>
              <a:t> </a:t>
            </a:r>
            <a:r>
              <a:rPr lang="de-DE" dirty="0" err="1" smtClean="0"/>
              <a:t>or</a:t>
            </a:r>
            <a:r>
              <a:rPr lang="de-DE" dirty="0" smtClean="0"/>
              <a:t> </a:t>
            </a:r>
            <a:r>
              <a:rPr lang="de-DE" dirty="0" err="1" smtClean="0"/>
              <a:t>inapproriate</a:t>
            </a:r>
            <a:r>
              <a:rPr lang="de-DE" dirty="0" smtClean="0"/>
              <a:t> </a:t>
            </a:r>
            <a:r>
              <a:rPr lang="de-DE" dirty="0" err="1" smtClean="0"/>
              <a:t>guilt</a:t>
            </a:r>
            <a:endParaRPr lang="de-DE" dirty="0" smtClean="0"/>
          </a:p>
          <a:p>
            <a:pPr marL="914400" lvl="1" indent="-457200">
              <a:buFont typeface="+mj-lt"/>
              <a:buAutoNum type="arabicPeriod"/>
            </a:pPr>
            <a:r>
              <a:rPr lang="de-DE" dirty="0" smtClean="0"/>
              <a:t>Problems </a:t>
            </a:r>
            <a:r>
              <a:rPr lang="de-DE" dirty="0" err="1" smtClean="0"/>
              <a:t>concentrating</a:t>
            </a:r>
            <a:r>
              <a:rPr lang="de-DE" dirty="0" smtClean="0"/>
              <a:t> </a:t>
            </a:r>
            <a:r>
              <a:rPr lang="de-DE" dirty="0" err="1" smtClean="0"/>
              <a:t>or</a:t>
            </a:r>
            <a:r>
              <a:rPr lang="de-DE" dirty="0" smtClean="0"/>
              <a:t> </a:t>
            </a:r>
            <a:r>
              <a:rPr lang="de-DE" dirty="0" err="1" smtClean="0"/>
              <a:t>making</a:t>
            </a:r>
            <a:r>
              <a:rPr lang="de-DE" dirty="0" smtClean="0"/>
              <a:t> </a:t>
            </a:r>
            <a:r>
              <a:rPr lang="de-DE" dirty="0" err="1" smtClean="0"/>
              <a:t>decisions</a:t>
            </a:r>
            <a:endParaRPr lang="de-DE" dirty="0" smtClean="0"/>
          </a:p>
          <a:p>
            <a:pPr marL="914400" lvl="1" indent="-457200">
              <a:buFont typeface="+mj-lt"/>
              <a:buAutoNum type="arabicPeriod"/>
            </a:pPr>
            <a:r>
              <a:rPr lang="de-DE" dirty="0" err="1" smtClean="0"/>
              <a:t>Thoughts</a:t>
            </a:r>
            <a:r>
              <a:rPr lang="de-DE" dirty="0" smtClean="0"/>
              <a:t> </a:t>
            </a:r>
            <a:r>
              <a:rPr lang="de-DE" dirty="0" err="1" smtClean="0"/>
              <a:t>of</a:t>
            </a:r>
            <a:r>
              <a:rPr lang="de-DE" dirty="0" smtClean="0"/>
              <a:t> </a:t>
            </a:r>
            <a:r>
              <a:rPr lang="de-DE" dirty="0" err="1" smtClean="0"/>
              <a:t>death</a:t>
            </a:r>
            <a:r>
              <a:rPr lang="de-DE" dirty="0" smtClean="0"/>
              <a:t> </a:t>
            </a:r>
            <a:r>
              <a:rPr lang="de-DE" dirty="0" err="1" smtClean="0"/>
              <a:t>or</a:t>
            </a:r>
            <a:r>
              <a:rPr lang="de-DE" dirty="0" smtClean="0"/>
              <a:t> </a:t>
            </a:r>
            <a:r>
              <a:rPr lang="de-DE" dirty="0" err="1" smtClean="0"/>
              <a:t>suicidal</a:t>
            </a:r>
            <a:r>
              <a:rPr lang="de-DE" dirty="0" smtClean="0"/>
              <a:t> </a:t>
            </a:r>
            <a:r>
              <a:rPr lang="de-DE" dirty="0" err="1"/>
              <a:t>i</a:t>
            </a:r>
            <a:r>
              <a:rPr lang="de-DE" dirty="0" err="1" smtClean="0"/>
              <a:t>deation</a:t>
            </a:r>
            <a:r>
              <a:rPr lang="de-DE" dirty="0" smtClean="0"/>
              <a:t> </a:t>
            </a:r>
          </a:p>
        </p:txBody>
      </p:sp>
      <p:sp>
        <p:nvSpPr>
          <p:cNvPr id="5" name="Foliennummernplatzhalter 4"/>
          <p:cNvSpPr>
            <a:spLocks noGrp="1"/>
          </p:cNvSpPr>
          <p:nvPr>
            <p:ph type="sldNum" sz="quarter" idx="12"/>
          </p:nvPr>
        </p:nvSpPr>
        <p:spPr/>
        <p:txBody>
          <a:bodyPr/>
          <a:lstStyle/>
          <a:p>
            <a:fld id="{956ABC0E-5A83-1A40-ACCB-27CC011796BE}" type="slidenum">
              <a:rPr lang="en-US" smtClean="0"/>
              <a:pPr/>
              <a:t>33</a:t>
            </a:fld>
            <a:endParaRPr lang="en-US"/>
          </a:p>
        </p:txBody>
      </p:sp>
    </p:spTree>
    <p:custDataLst>
      <p:tags r:id="rId1"/>
    </p:custDataLst>
    <p:extLst>
      <p:ext uri="{BB962C8B-B14F-4D97-AF65-F5344CB8AC3E}">
        <p14:creationId xmlns:p14="http://schemas.microsoft.com/office/powerpoint/2010/main" val="15506878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a:t>
            </a:r>
            <a:r>
              <a:rPr lang="en-US" dirty="0" smtClean="0"/>
              <a:t>. </a:t>
            </a:r>
            <a:r>
              <a:rPr lang="en-US" dirty="0"/>
              <a:t>Heterogeneity of </a:t>
            </a:r>
            <a:r>
              <a:rPr lang="en-US" dirty="0" smtClean="0"/>
              <a:t>MD</a:t>
            </a:r>
            <a:endParaRPr lang="en-US" dirty="0"/>
          </a:p>
        </p:txBody>
      </p:sp>
      <p:sp>
        <p:nvSpPr>
          <p:cNvPr id="3" name="Inhaltsplatzhalter 2"/>
          <p:cNvSpPr>
            <a:spLocks noGrp="1"/>
          </p:cNvSpPr>
          <p:nvPr>
            <p:ph idx="1"/>
          </p:nvPr>
        </p:nvSpPr>
        <p:spPr/>
        <p:txBody>
          <a:bodyPr>
            <a:normAutofit/>
          </a:bodyPr>
          <a:lstStyle/>
          <a:p>
            <a:r>
              <a:rPr lang="de-DE" dirty="0" smtClean="0"/>
              <a:t>DSM-</a:t>
            </a:r>
            <a:r>
              <a:rPr lang="de-DE" dirty="0"/>
              <a:t>5</a:t>
            </a:r>
            <a:r>
              <a:rPr lang="de-DE" dirty="0" smtClean="0"/>
              <a:t> diagnosis of </a:t>
            </a:r>
            <a:r>
              <a:rPr lang="de-DE" dirty="0" err="1" smtClean="0"/>
              <a:t>depression</a:t>
            </a:r>
            <a:endParaRPr lang="de-DE" dirty="0" smtClean="0"/>
          </a:p>
          <a:p>
            <a:pPr marL="914400" lvl="1" indent="-457200">
              <a:buFont typeface="+mj-lt"/>
              <a:buAutoNum type="arabicPeriod"/>
            </a:pPr>
            <a:r>
              <a:rPr lang="de-DE" dirty="0" err="1" smtClean="0"/>
              <a:t>Diminished</a:t>
            </a:r>
            <a:r>
              <a:rPr lang="de-DE" dirty="0" smtClean="0"/>
              <a:t> </a:t>
            </a:r>
            <a:r>
              <a:rPr lang="de-DE" dirty="0" err="1" smtClean="0"/>
              <a:t>interest</a:t>
            </a:r>
            <a:r>
              <a:rPr lang="de-DE" dirty="0" smtClean="0"/>
              <a:t> </a:t>
            </a:r>
            <a:r>
              <a:rPr lang="de-DE" dirty="0" err="1" smtClean="0">
                <a:solidFill>
                  <a:schemeClr val="accent2"/>
                </a:solidFill>
              </a:rPr>
              <a:t>or</a:t>
            </a:r>
            <a:r>
              <a:rPr lang="de-DE" dirty="0" smtClean="0">
                <a:solidFill>
                  <a:schemeClr val="accent2"/>
                </a:solidFill>
              </a:rPr>
              <a:t> </a:t>
            </a:r>
            <a:r>
              <a:rPr lang="de-DE" dirty="0" err="1" smtClean="0"/>
              <a:t>pleasure</a:t>
            </a:r>
            <a:endParaRPr lang="de-DE" dirty="0" smtClean="0"/>
          </a:p>
          <a:p>
            <a:pPr marL="914400" lvl="1" indent="-457200">
              <a:buFont typeface="+mj-lt"/>
              <a:buAutoNum type="arabicPeriod"/>
            </a:pPr>
            <a:r>
              <a:rPr lang="de-DE" dirty="0" err="1" smtClean="0"/>
              <a:t>Depressed</a:t>
            </a:r>
            <a:r>
              <a:rPr lang="de-DE" dirty="0" smtClean="0"/>
              <a:t> </a:t>
            </a:r>
            <a:r>
              <a:rPr lang="de-DE" dirty="0" err="1" smtClean="0"/>
              <a:t>mood</a:t>
            </a:r>
            <a:endParaRPr lang="de-DE" dirty="0" smtClean="0"/>
          </a:p>
          <a:p>
            <a:pPr marL="914400" lvl="1" indent="-457200">
              <a:buFont typeface="+mj-lt"/>
              <a:buAutoNum type="arabicPeriod"/>
            </a:pPr>
            <a:r>
              <a:rPr lang="de-DE" dirty="0" err="1" smtClean="0"/>
              <a:t>Increase</a:t>
            </a:r>
            <a:r>
              <a:rPr lang="de-DE" dirty="0" smtClean="0"/>
              <a:t> </a:t>
            </a:r>
            <a:r>
              <a:rPr lang="de-DE" dirty="0" err="1" smtClean="0">
                <a:solidFill>
                  <a:srgbClr val="C0504D"/>
                </a:solidFill>
              </a:rPr>
              <a:t>or</a:t>
            </a:r>
            <a:r>
              <a:rPr lang="de-DE" dirty="0" smtClean="0">
                <a:solidFill>
                  <a:srgbClr val="C0504D"/>
                </a:solidFill>
              </a:rPr>
              <a:t> </a:t>
            </a:r>
            <a:r>
              <a:rPr lang="de-DE" dirty="0" err="1" smtClean="0"/>
              <a:t>decrease</a:t>
            </a:r>
            <a:r>
              <a:rPr lang="de-DE" dirty="0" smtClean="0"/>
              <a:t> in </a:t>
            </a:r>
            <a:r>
              <a:rPr lang="de-DE" dirty="0" err="1" smtClean="0"/>
              <a:t>either</a:t>
            </a:r>
            <a:r>
              <a:rPr lang="de-DE" dirty="0" smtClean="0"/>
              <a:t> </a:t>
            </a:r>
            <a:r>
              <a:rPr lang="de-DE" dirty="0" err="1" smtClean="0"/>
              <a:t>weight</a:t>
            </a:r>
            <a:r>
              <a:rPr lang="de-DE" dirty="0" smtClean="0"/>
              <a:t> </a:t>
            </a:r>
            <a:r>
              <a:rPr lang="de-DE" dirty="0" err="1" smtClean="0">
                <a:solidFill>
                  <a:srgbClr val="C0504D"/>
                </a:solidFill>
              </a:rPr>
              <a:t>or</a:t>
            </a:r>
            <a:r>
              <a:rPr lang="de-DE" dirty="0" smtClean="0">
                <a:solidFill>
                  <a:srgbClr val="C0504D"/>
                </a:solidFill>
              </a:rPr>
              <a:t> </a:t>
            </a:r>
            <a:r>
              <a:rPr lang="de-DE" dirty="0" err="1" smtClean="0"/>
              <a:t>appetite</a:t>
            </a:r>
            <a:endParaRPr lang="de-DE" dirty="0" smtClean="0"/>
          </a:p>
          <a:p>
            <a:pPr marL="914400" lvl="1" indent="-457200">
              <a:buFont typeface="+mj-lt"/>
              <a:buAutoNum type="arabicPeriod"/>
            </a:pPr>
            <a:r>
              <a:rPr lang="de-DE" dirty="0" err="1" smtClean="0"/>
              <a:t>Insomnia</a:t>
            </a:r>
            <a:r>
              <a:rPr lang="de-DE" dirty="0" smtClean="0"/>
              <a:t> </a:t>
            </a:r>
            <a:r>
              <a:rPr lang="de-DE" dirty="0" err="1" smtClean="0">
                <a:solidFill>
                  <a:srgbClr val="C0504D"/>
                </a:solidFill>
              </a:rPr>
              <a:t>or</a:t>
            </a:r>
            <a:r>
              <a:rPr lang="de-DE" dirty="0" smtClean="0">
                <a:solidFill>
                  <a:srgbClr val="C0504D"/>
                </a:solidFill>
              </a:rPr>
              <a:t> </a:t>
            </a:r>
            <a:r>
              <a:rPr lang="de-DE" dirty="0" err="1" smtClean="0"/>
              <a:t>hypersomnia</a:t>
            </a:r>
            <a:endParaRPr lang="de-DE" dirty="0" smtClean="0"/>
          </a:p>
          <a:p>
            <a:pPr marL="914400" lvl="1" indent="-457200">
              <a:buFont typeface="+mj-lt"/>
              <a:buAutoNum type="arabicPeriod"/>
            </a:pPr>
            <a:r>
              <a:rPr lang="de-DE" dirty="0" smtClean="0"/>
              <a:t>Psychomotor </a:t>
            </a:r>
            <a:r>
              <a:rPr lang="de-DE" dirty="0" err="1" smtClean="0"/>
              <a:t>agitation</a:t>
            </a:r>
            <a:r>
              <a:rPr lang="de-DE" dirty="0" smtClean="0"/>
              <a:t> </a:t>
            </a:r>
            <a:r>
              <a:rPr lang="de-DE" dirty="0" err="1" smtClean="0">
                <a:solidFill>
                  <a:srgbClr val="C0504D"/>
                </a:solidFill>
              </a:rPr>
              <a:t>or</a:t>
            </a:r>
            <a:r>
              <a:rPr lang="de-DE" dirty="0" smtClean="0">
                <a:solidFill>
                  <a:srgbClr val="C0504D"/>
                </a:solidFill>
              </a:rPr>
              <a:t> </a:t>
            </a:r>
            <a:r>
              <a:rPr lang="de-DE" dirty="0" err="1" smtClean="0"/>
              <a:t>retardation</a:t>
            </a:r>
            <a:endParaRPr lang="de-DE" dirty="0" smtClean="0"/>
          </a:p>
          <a:p>
            <a:pPr marL="914400" lvl="1" indent="-457200">
              <a:buFont typeface="+mj-lt"/>
              <a:buAutoNum type="arabicPeriod"/>
            </a:pPr>
            <a:r>
              <a:rPr lang="de-DE" dirty="0" err="1" smtClean="0"/>
              <a:t>Fatigue</a:t>
            </a:r>
            <a:r>
              <a:rPr lang="de-DE" dirty="0" smtClean="0"/>
              <a:t> </a:t>
            </a:r>
            <a:r>
              <a:rPr lang="de-DE" dirty="0" err="1" smtClean="0">
                <a:solidFill>
                  <a:srgbClr val="C0504D"/>
                </a:solidFill>
              </a:rPr>
              <a:t>or</a:t>
            </a:r>
            <a:r>
              <a:rPr lang="de-DE" dirty="0" smtClean="0">
                <a:solidFill>
                  <a:srgbClr val="C0504D"/>
                </a:solidFill>
              </a:rPr>
              <a:t> </a:t>
            </a:r>
            <a:r>
              <a:rPr lang="de-DE" dirty="0" err="1" smtClean="0"/>
              <a:t>loss</a:t>
            </a:r>
            <a:r>
              <a:rPr lang="de-DE" dirty="0" smtClean="0"/>
              <a:t> </a:t>
            </a:r>
            <a:r>
              <a:rPr lang="de-DE" dirty="0" err="1" smtClean="0"/>
              <a:t>of</a:t>
            </a:r>
            <a:r>
              <a:rPr lang="de-DE" dirty="0" smtClean="0"/>
              <a:t> </a:t>
            </a:r>
            <a:r>
              <a:rPr lang="de-DE" dirty="0" err="1" smtClean="0"/>
              <a:t>energy</a:t>
            </a:r>
            <a:endParaRPr lang="de-DE" dirty="0" smtClean="0"/>
          </a:p>
          <a:p>
            <a:pPr marL="914400" lvl="1" indent="-457200">
              <a:buFont typeface="+mj-lt"/>
              <a:buAutoNum type="arabicPeriod"/>
            </a:pPr>
            <a:r>
              <a:rPr lang="de-DE" dirty="0" err="1" smtClean="0"/>
              <a:t>Worthlessness</a:t>
            </a:r>
            <a:r>
              <a:rPr lang="de-DE" dirty="0" smtClean="0"/>
              <a:t> </a:t>
            </a:r>
            <a:r>
              <a:rPr lang="de-DE" dirty="0" err="1" smtClean="0">
                <a:solidFill>
                  <a:srgbClr val="C0504D"/>
                </a:solidFill>
              </a:rPr>
              <a:t>or</a:t>
            </a:r>
            <a:r>
              <a:rPr lang="de-DE" dirty="0" smtClean="0">
                <a:solidFill>
                  <a:srgbClr val="C0504D"/>
                </a:solidFill>
              </a:rPr>
              <a:t> </a:t>
            </a:r>
            <a:r>
              <a:rPr lang="de-DE" dirty="0" err="1" smtClean="0"/>
              <a:t>inapproriate</a:t>
            </a:r>
            <a:r>
              <a:rPr lang="de-DE" dirty="0" smtClean="0"/>
              <a:t> </a:t>
            </a:r>
            <a:r>
              <a:rPr lang="de-DE" dirty="0" err="1" smtClean="0"/>
              <a:t>guilt</a:t>
            </a:r>
            <a:endParaRPr lang="de-DE" dirty="0" smtClean="0"/>
          </a:p>
          <a:p>
            <a:pPr marL="914400" lvl="1" indent="-457200">
              <a:buFont typeface="+mj-lt"/>
              <a:buAutoNum type="arabicPeriod"/>
            </a:pPr>
            <a:r>
              <a:rPr lang="de-DE" dirty="0" smtClean="0"/>
              <a:t>Problems </a:t>
            </a:r>
            <a:r>
              <a:rPr lang="de-DE" dirty="0" err="1" smtClean="0"/>
              <a:t>concentrating</a:t>
            </a:r>
            <a:r>
              <a:rPr lang="de-DE" dirty="0" smtClean="0"/>
              <a:t> </a:t>
            </a:r>
            <a:r>
              <a:rPr lang="de-DE" dirty="0" err="1" smtClean="0">
                <a:solidFill>
                  <a:srgbClr val="C0504D"/>
                </a:solidFill>
              </a:rPr>
              <a:t>or</a:t>
            </a:r>
            <a:r>
              <a:rPr lang="de-DE" dirty="0" smtClean="0">
                <a:solidFill>
                  <a:srgbClr val="C0504D"/>
                </a:solidFill>
              </a:rPr>
              <a:t> </a:t>
            </a:r>
            <a:r>
              <a:rPr lang="de-DE" dirty="0" err="1" smtClean="0"/>
              <a:t>making</a:t>
            </a:r>
            <a:r>
              <a:rPr lang="de-DE" dirty="0" smtClean="0"/>
              <a:t> </a:t>
            </a:r>
            <a:r>
              <a:rPr lang="de-DE" dirty="0" err="1" smtClean="0"/>
              <a:t>decisions</a:t>
            </a:r>
            <a:endParaRPr lang="de-DE" dirty="0" smtClean="0"/>
          </a:p>
          <a:p>
            <a:pPr marL="914400" lvl="1" indent="-457200">
              <a:buFont typeface="+mj-lt"/>
              <a:buAutoNum type="arabicPeriod"/>
            </a:pPr>
            <a:r>
              <a:rPr lang="de-DE" dirty="0" err="1" smtClean="0"/>
              <a:t>Thoughts</a:t>
            </a:r>
            <a:r>
              <a:rPr lang="de-DE" dirty="0" smtClean="0"/>
              <a:t> </a:t>
            </a:r>
            <a:r>
              <a:rPr lang="de-DE" dirty="0" err="1" smtClean="0"/>
              <a:t>of</a:t>
            </a:r>
            <a:r>
              <a:rPr lang="de-DE" dirty="0" smtClean="0"/>
              <a:t> </a:t>
            </a:r>
            <a:r>
              <a:rPr lang="de-DE" dirty="0" err="1" smtClean="0"/>
              <a:t>death</a:t>
            </a:r>
            <a:r>
              <a:rPr lang="de-DE" dirty="0" smtClean="0"/>
              <a:t> </a:t>
            </a:r>
            <a:r>
              <a:rPr lang="de-DE" dirty="0" err="1" smtClean="0">
                <a:solidFill>
                  <a:srgbClr val="C0504D"/>
                </a:solidFill>
              </a:rPr>
              <a:t>or</a:t>
            </a:r>
            <a:r>
              <a:rPr lang="de-DE" dirty="0" smtClean="0">
                <a:solidFill>
                  <a:srgbClr val="C0504D"/>
                </a:solidFill>
              </a:rPr>
              <a:t> </a:t>
            </a:r>
            <a:r>
              <a:rPr lang="de-DE" dirty="0" err="1" smtClean="0"/>
              <a:t>suicidal</a:t>
            </a:r>
            <a:r>
              <a:rPr lang="de-DE" dirty="0" smtClean="0"/>
              <a:t> </a:t>
            </a:r>
            <a:r>
              <a:rPr lang="de-DE" dirty="0" err="1"/>
              <a:t>i</a:t>
            </a:r>
            <a:r>
              <a:rPr lang="de-DE" dirty="0" err="1" smtClean="0"/>
              <a:t>deation</a:t>
            </a:r>
            <a:r>
              <a:rPr lang="de-DE" dirty="0" smtClean="0"/>
              <a:t> </a:t>
            </a:r>
          </a:p>
        </p:txBody>
      </p:sp>
      <p:sp>
        <p:nvSpPr>
          <p:cNvPr id="5" name="Foliennummernplatzhalter 4"/>
          <p:cNvSpPr>
            <a:spLocks noGrp="1"/>
          </p:cNvSpPr>
          <p:nvPr>
            <p:ph type="sldNum" sz="quarter" idx="12"/>
          </p:nvPr>
        </p:nvSpPr>
        <p:spPr/>
        <p:txBody>
          <a:bodyPr/>
          <a:lstStyle/>
          <a:p>
            <a:fld id="{956ABC0E-5A83-1A40-ACCB-27CC011796BE}" type="slidenum">
              <a:rPr lang="en-US" smtClean="0"/>
              <a:pPr/>
              <a:t>34</a:t>
            </a:fld>
            <a:endParaRPr lang="en-US"/>
          </a:p>
        </p:txBody>
      </p:sp>
    </p:spTree>
    <p:custDataLst>
      <p:tags r:id="rId1"/>
    </p:custDataLst>
    <p:extLst>
      <p:ext uri="{BB962C8B-B14F-4D97-AF65-F5344CB8AC3E}">
        <p14:creationId xmlns:p14="http://schemas.microsoft.com/office/powerpoint/2010/main" val="371579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2</a:t>
            </a:r>
            <a:r>
              <a:rPr lang="en-US" dirty="0" smtClean="0"/>
              <a:t>. </a:t>
            </a:r>
            <a:r>
              <a:rPr lang="en-US" dirty="0"/>
              <a:t>Heterogeneity of </a:t>
            </a:r>
            <a:r>
              <a:rPr lang="en-US" dirty="0" smtClean="0"/>
              <a:t>MD</a:t>
            </a:r>
            <a:endParaRPr lang="en-US" dirty="0"/>
          </a:p>
        </p:txBody>
      </p:sp>
      <p:sp>
        <p:nvSpPr>
          <p:cNvPr id="3" name="Inhaltsplatzhalter 2"/>
          <p:cNvSpPr>
            <a:spLocks noGrp="1"/>
          </p:cNvSpPr>
          <p:nvPr>
            <p:ph idx="1"/>
          </p:nvPr>
        </p:nvSpPr>
        <p:spPr>
          <a:xfrm>
            <a:off x="457200" y="1600200"/>
            <a:ext cx="8229600" cy="4756150"/>
          </a:xfrm>
        </p:spPr>
        <p:txBody>
          <a:bodyPr>
            <a:normAutofit/>
          </a:bodyPr>
          <a:lstStyle/>
          <a:p>
            <a:r>
              <a:rPr lang="de-DE" dirty="0" smtClean="0"/>
              <a:t>DSM-</a:t>
            </a:r>
            <a:r>
              <a:rPr lang="de-DE" dirty="0"/>
              <a:t>5</a:t>
            </a:r>
            <a:r>
              <a:rPr lang="de-DE" dirty="0" smtClean="0"/>
              <a:t> diagnosis of </a:t>
            </a:r>
            <a:r>
              <a:rPr lang="de-DE" dirty="0" err="1" smtClean="0"/>
              <a:t>depression</a:t>
            </a:r>
            <a:endParaRPr lang="de-DE" dirty="0" smtClean="0"/>
          </a:p>
          <a:p>
            <a:pPr marL="914400" lvl="1" indent="-457200">
              <a:buFont typeface="+mj-lt"/>
              <a:buAutoNum type="arabicPeriod"/>
            </a:pPr>
            <a:r>
              <a:rPr lang="de-DE" dirty="0" err="1" smtClean="0"/>
              <a:t>Diminished</a:t>
            </a:r>
            <a:r>
              <a:rPr lang="de-DE" dirty="0" smtClean="0"/>
              <a:t> </a:t>
            </a:r>
            <a:r>
              <a:rPr lang="de-DE" dirty="0" err="1" smtClean="0"/>
              <a:t>interest</a:t>
            </a:r>
            <a:r>
              <a:rPr lang="de-DE" dirty="0" smtClean="0"/>
              <a:t> </a:t>
            </a:r>
            <a:r>
              <a:rPr lang="de-DE" dirty="0" err="1" smtClean="0">
                <a:solidFill>
                  <a:schemeClr val="accent2"/>
                </a:solidFill>
              </a:rPr>
              <a:t>or</a:t>
            </a:r>
            <a:r>
              <a:rPr lang="de-DE" dirty="0" smtClean="0">
                <a:solidFill>
                  <a:schemeClr val="accent2"/>
                </a:solidFill>
              </a:rPr>
              <a:t> </a:t>
            </a:r>
            <a:r>
              <a:rPr lang="de-DE" dirty="0" err="1" smtClean="0"/>
              <a:t>pleasure</a:t>
            </a:r>
            <a:endParaRPr lang="de-DE" dirty="0" smtClean="0"/>
          </a:p>
          <a:p>
            <a:pPr marL="914400" lvl="1" indent="-457200">
              <a:buFont typeface="+mj-lt"/>
              <a:buAutoNum type="arabicPeriod"/>
            </a:pPr>
            <a:r>
              <a:rPr lang="de-DE" dirty="0" err="1" smtClean="0"/>
              <a:t>Depressed</a:t>
            </a:r>
            <a:r>
              <a:rPr lang="de-DE" dirty="0" smtClean="0"/>
              <a:t> </a:t>
            </a:r>
            <a:r>
              <a:rPr lang="de-DE" dirty="0" err="1" smtClean="0"/>
              <a:t>mood</a:t>
            </a:r>
            <a:endParaRPr lang="de-DE" dirty="0" smtClean="0"/>
          </a:p>
          <a:p>
            <a:pPr marL="914400" lvl="1" indent="-457200">
              <a:buFont typeface="+mj-lt"/>
              <a:buAutoNum type="arabicPeriod"/>
            </a:pPr>
            <a:r>
              <a:rPr lang="de-DE" dirty="0" err="1" smtClean="0"/>
              <a:t>Increase</a:t>
            </a:r>
            <a:r>
              <a:rPr lang="de-DE" dirty="0" smtClean="0"/>
              <a:t> </a:t>
            </a:r>
            <a:r>
              <a:rPr lang="de-DE" dirty="0" err="1" smtClean="0">
                <a:solidFill>
                  <a:srgbClr val="C0504D"/>
                </a:solidFill>
              </a:rPr>
              <a:t>or</a:t>
            </a:r>
            <a:r>
              <a:rPr lang="de-DE" dirty="0" smtClean="0">
                <a:solidFill>
                  <a:srgbClr val="C0504D"/>
                </a:solidFill>
              </a:rPr>
              <a:t> </a:t>
            </a:r>
            <a:r>
              <a:rPr lang="de-DE" dirty="0" err="1" smtClean="0"/>
              <a:t>decrease</a:t>
            </a:r>
            <a:r>
              <a:rPr lang="de-DE" dirty="0" smtClean="0"/>
              <a:t> in </a:t>
            </a:r>
            <a:r>
              <a:rPr lang="de-DE" dirty="0" err="1" smtClean="0"/>
              <a:t>either</a:t>
            </a:r>
            <a:r>
              <a:rPr lang="de-DE" dirty="0" smtClean="0"/>
              <a:t> </a:t>
            </a:r>
            <a:r>
              <a:rPr lang="de-DE" dirty="0" err="1" smtClean="0"/>
              <a:t>weight</a:t>
            </a:r>
            <a:r>
              <a:rPr lang="de-DE" dirty="0" smtClean="0"/>
              <a:t> </a:t>
            </a:r>
            <a:r>
              <a:rPr lang="de-DE" dirty="0" err="1" smtClean="0">
                <a:solidFill>
                  <a:srgbClr val="C0504D"/>
                </a:solidFill>
              </a:rPr>
              <a:t>or</a:t>
            </a:r>
            <a:r>
              <a:rPr lang="de-DE" dirty="0" smtClean="0">
                <a:solidFill>
                  <a:srgbClr val="C0504D"/>
                </a:solidFill>
              </a:rPr>
              <a:t> </a:t>
            </a:r>
            <a:r>
              <a:rPr lang="de-DE" dirty="0" err="1" smtClean="0"/>
              <a:t>appetite</a:t>
            </a:r>
            <a:endParaRPr lang="de-DE" dirty="0" smtClean="0"/>
          </a:p>
          <a:p>
            <a:pPr marL="914400" lvl="1" indent="-457200">
              <a:buFont typeface="+mj-lt"/>
              <a:buAutoNum type="arabicPeriod"/>
            </a:pPr>
            <a:r>
              <a:rPr lang="de-DE" dirty="0" err="1" smtClean="0"/>
              <a:t>Insomnia</a:t>
            </a:r>
            <a:r>
              <a:rPr lang="de-DE" dirty="0" smtClean="0"/>
              <a:t> </a:t>
            </a:r>
            <a:r>
              <a:rPr lang="de-DE" dirty="0" err="1" smtClean="0">
                <a:solidFill>
                  <a:srgbClr val="C0504D"/>
                </a:solidFill>
              </a:rPr>
              <a:t>or</a:t>
            </a:r>
            <a:r>
              <a:rPr lang="de-DE" dirty="0" smtClean="0">
                <a:solidFill>
                  <a:srgbClr val="C0504D"/>
                </a:solidFill>
              </a:rPr>
              <a:t> </a:t>
            </a:r>
            <a:r>
              <a:rPr lang="de-DE" dirty="0" err="1" smtClean="0"/>
              <a:t>hypersomnia</a:t>
            </a:r>
            <a:endParaRPr lang="de-DE" dirty="0" smtClean="0"/>
          </a:p>
          <a:p>
            <a:pPr marL="914400" lvl="1" indent="-457200">
              <a:buFont typeface="+mj-lt"/>
              <a:buAutoNum type="arabicPeriod"/>
            </a:pPr>
            <a:r>
              <a:rPr lang="de-DE" dirty="0" smtClean="0"/>
              <a:t>Psychomotor </a:t>
            </a:r>
            <a:r>
              <a:rPr lang="de-DE" dirty="0" err="1" smtClean="0"/>
              <a:t>agitation</a:t>
            </a:r>
            <a:r>
              <a:rPr lang="de-DE" dirty="0" smtClean="0"/>
              <a:t> </a:t>
            </a:r>
            <a:r>
              <a:rPr lang="de-DE" dirty="0" err="1" smtClean="0">
                <a:solidFill>
                  <a:srgbClr val="C0504D"/>
                </a:solidFill>
              </a:rPr>
              <a:t>or</a:t>
            </a:r>
            <a:r>
              <a:rPr lang="de-DE" dirty="0" smtClean="0">
                <a:solidFill>
                  <a:srgbClr val="C0504D"/>
                </a:solidFill>
              </a:rPr>
              <a:t> </a:t>
            </a:r>
            <a:r>
              <a:rPr lang="de-DE" dirty="0" err="1" smtClean="0"/>
              <a:t>retardation</a:t>
            </a:r>
            <a:endParaRPr lang="de-DE" dirty="0" smtClean="0"/>
          </a:p>
          <a:p>
            <a:pPr marL="914400" lvl="1" indent="-457200">
              <a:buFont typeface="+mj-lt"/>
              <a:buAutoNum type="arabicPeriod"/>
            </a:pPr>
            <a:r>
              <a:rPr lang="de-DE" dirty="0" err="1" smtClean="0"/>
              <a:t>Fatigue</a:t>
            </a:r>
            <a:r>
              <a:rPr lang="de-DE" dirty="0" smtClean="0"/>
              <a:t> </a:t>
            </a:r>
            <a:r>
              <a:rPr lang="de-DE" dirty="0" err="1" smtClean="0">
                <a:solidFill>
                  <a:srgbClr val="C0504D"/>
                </a:solidFill>
              </a:rPr>
              <a:t>or</a:t>
            </a:r>
            <a:r>
              <a:rPr lang="de-DE" dirty="0" smtClean="0">
                <a:solidFill>
                  <a:srgbClr val="C0504D"/>
                </a:solidFill>
              </a:rPr>
              <a:t> </a:t>
            </a:r>
            <a:r>
              <a:rPr lang="de-DE" dirty="0" err="1" smtClean="0"/>
              <a:t>loss</a:t>
            </a:r>
            <a:r>
              <a:rPr lang="de-DE" dirty="0" smtClean="0"/>
              <a:t> </a:t>
            </a:r>
            <a:r>
              <a:rPr lang="de-DE" dirty="0" err="1" smtClean="0"/>
              <a:t>of</a:t>
            </a:r>
            <a:r>
              <a:rPr lang="de-DE" dirty="0" smtClean="0"/>
              <a:t> </a:t>
            </a:r>
            <a:r>
              <a:rPr lang="de-DE" dirty="0" err="1" smtClean="0"/>
              <a:t>energy</a:t>
            </a:r>
            <a:endParaRPr lang="de-DE" dirty="0" smtClean="0"/>
          </a:p>
          <a:p>
            <a:pPr marL="914400" lvl="1" indent="-457200">
              <a:buFont typeface="+mj-lt"/>
              <a:buAutoNum type="arabicPeriod"/>
            </a:pPr>
            <a:r>
              <a:rPr lang="de-DE" dirty="0" err="1" smtClean="0"/>
              <a:t>Worthlessness</a:t>
            </a:r>
            <a:r>
              <a:rPr lang="de-DE" dirty="0" smtClean="0"/>
              <a:t> </a:t>
            </a:r>
            <a:r>
              <a:rPr lang="de-DE" dirty="0" err="1" smtClean="0">
                <a:solidFill>
                  <a:srgbClr val="C0504D"/>
                </a:solidFill>
              </a:rPr>
              <a:t>or</a:t>
            </a:r>
            <a:r>
              <a:rPr lang="de-DE" dirty="0" smtClean="0">
                <a:solidFill>
                  <a:srgbClr val="C0504D"/>
                </a:solidFill>
              </a:rPr>
              <a:t> </a:t>
            </a:r>
            <a:r>
              <a:rPr lang="de-DE" dirty="0" err="1" smtClean="0"/>
              <a:t>inapproriate</a:t>
            </a:r>
            <a:r>
              <a:rPr lang="de-DE" dirty="0" smtClean="0"/>
              <a:t> </a:t>
            </a:r>
            <a:r>
              <a:rPr lang="de-DE" dirty="0" err="1" smtClean="0"/>
              <a:t>guilt</a:t>
            </a:r>
            <a:endParaRPr lang="de-DE" dirty="0" smtClean="0"/>
          </a:p>
          <a:p>
            <a:pPr marL="914400" lvl="1" indent="-457200">
              <a:buFont typeface="+mj-lt"/>
              <a:buAutoNum type="arabicPeriod"/>
            </a:pPr>
            <a:r>
              <a:rPr lang="de-DE" dirty="0" smtClean="0"/>
              <a:t>Problems </a:t>
            </a:r>
            <a:r>
              <a:rPr lang="de-DE" dirty="0" err="1" smtClean="0"/>
              <a:t>concentrating</a:t>
            </a:r>
            <a:r>
              <a:rPr lang="de-DE" dirty="0" smtClean="0"/>
              <a:t> </a:t>
            </a:r>
            <a:r>
              <a:rPr lang="de-DE" dirty="0" err="1" smtClean="0">
                <a:solidFill>
                  <a:srgbClr val="C0504D"/>
                </a:solidFill>
              </a:rPr>
              <a:t>or</a:t>
            </a:r>
            <a:r>
              <a:rPr lang="de-DE" dirty="0" smtClean="0">
                <a:solidFill>
                  <a:srgbClr val="C0504D"/>
                </a:solidFill>
              </a:rPr>
              <a:t> </a:t>
            </a:r>
            <a:r>
              <a:rPr lang="de-DE" dirty="0" err="1" smtClean="0"/>
              <a:t>making</a:t>
            </a:r>
            <a:r>
              <a:rPr lang="de-DE" dirty="0" smtClean="0"/>
              <a:t> </a:t>
            </a:r>
            <a:r>
              <a:rPr lang="de-DE" dirty="0" err="1" smtClean="0"/>
              <a:t>decisions</a:t>
            </a:r>
            <a:endParaRPr lang="de-DE" dirty="0" smtClean="0"/>
          </a:p>
          <a:p>
            <a:pPr marL="914400" lvl="1" indent="-457200">
              <a:buFont typeface="+mj-lt"/>
              <a:buAutoNum type="arabicPeriod"/>
            </a:pPr>
            <a:r>
              <a:rPr lang="de-DE" dirty="0" err="1" smtClean="0"/>
              <a:t>Thoughts</a:t>
            </a:r>
            <a:r>
              <a:rPr lang="de-DE" dirty="0" smtClean="0"/>
              <a:t> </a:t>
            </a:r>
            <a:r>
              <a:rPr lang="de-DE" dirty="0" err="1" smtClean="0"/>
              <a:t>of</a:t>
            </a:r>
            <a:r>
              <a:rPr lang="de-DE" dirty="0" smtClean="0"/>
              <a:t> </a:t>
            </a:r>
            <a:r>
              <a:rPr lang="de-DE" dirty="0" err="1" smtClean="0"/>
              <a:t>death</a:t>
            </a:r>
            <a:r>
              <a:rPr lang="de-DE" dirty="0" smtClean="0"/>
              <a:t> </a:t>
            </a:r>
            <a:r>
              <a:rPr lang="de-DE" dirty="0" err="1" smtClean="0">
                <a:solidFill>
                  <a:srgbClr val="C0504D"/>
                </a:solidFill>
              </a:rPr>
              <a:t>or</a:t>
            </a:r>
            <a:r>
              <a:rPr lang="de-DE" dirty="0" smtClean="0">
                <a:solidFill>
                  <a:srgbClr val="C0504D"/>
                </a:solidFill>
              </a:rPr>
              <a:t> </a:t>
            </a:r>
            <a:r>
              <a:rPr lang="de-DE" dirty="0" err="1" smtClean="0"/>
              <a:t>suicidal</a:t>
            </a:r>
            <a:r>
              <a:rPr lang="de-DE" dirty="0" smtClean="0"/>
              <a:t> </a:t>
            </a:r>
            <a:r>
              <a:rPr lang="de-DE" dirty="0" err="1"/>
              <a:t>i</a:t>
            </a:r>
            <a:r>
              <a:rPr lang="de-DE" dirty="0" err="1" smtClean="0"/>
              <a:t>deation</a:t>
            </a:r>
            <a:r>
              <a:rPr lang="de-DE" dirty="0" smtClean="0"/>
              <a:t> </a:t>
            </a:r>
            <a:endParaRPr lang="de-DE" dirty="0"/>
          </a:p>
          <a:p>
            <a:pPr marL="0" indent="0">
              <a:buNone/>
            </a:pPr>
            <a:endParaRPr lang="de-DE" dirty="0"/>
          </a:p>
          <a:p>
            <a:pPr marL="514350" indent="-457200">
              <a:buFont typeface="+mj-lt"/>
              <a:buAutoNum type="arabicPeriod"/>
            </a:pPr>
            <a:endParaRPr lang="de-DE"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35</a:t>
            </a:fld>
            <a:endParaRPr lang="en-US"/>
          </a:p>
        </p:txBody>
      </p:sp>
      <p:sp>
        <p:nvSpPr>
          <p:cNvPr id="7" name="Textfeld 6"/>
          <p:cNvSpPr txBox="1"/>
          <p:nvPr/>
        </p:nvSpPr>
        <p:spPr>
          <a:xfrm>
            <a:off x="673100" y="3132138"/>
            <a:ext cx="292100" cy="369332"/>
          </a:xfrm>
          <a:prstGeom prst="rect">
            <a:avLst/>
          </a:prstGeom>
          <a:noFill/>
        </p:spPr>
        <p:txBody>
          <a:bodyPr wrap="square" rtlCol="0">
            <a:spAutoFit/>
          </a:bodyPr>
          <a:lstStyle/>
          <a:p>
            <a:r>
              <a:rPr lang="en-US" b="1" dirty="0" smtClean="0">
                <a:solidFill>
                  <a:srgbClr val="C0504D"/>
                </a:solidFill>
              </a:rPr>
              <a:t>&gt; </a:t>
            </a:r>
            <a:endParaRPr lang="en-US" b="1" dirty="0">
              <a:solidFill>
                <a:srgbClr val="C0504D"/>
              </a:solidFill>
            </a:endParaRPr>
          </a:p>
        </p:txBody>
      </p:sp>
      <p:sp>
        <p:nvSpPr>
          <p:cNvPr id="9" name="Textfeld 8"/>
          <p:cNvSpPr txBox="1"/>
          <p:nvPr/>
        </p:nvSpPr>
        <p:spPr>
          <a:xfrm>
            <a:off x="673100" y="3501470"/>
            <a:ext cx="292100" cy="369332"/>
          </a:xfrm>
          <a:prstGeom prst="rect">
            <a:avLst/>
          </a:prstGeom>
          <a:noFill/>
        </p:spPr>
        <p:txBody>
          <a:bodyPr wrap="square" rtlCol="0">
            <a:spAutoFit/>
          </a:bodyPr>
          <a:lstStyle/>
          <a:p>
            <a:r>
              <a:rPr lang="en-US" b="1" dirty="0" smtClean="0">
                <a:solidFill>
                  <a:srgbClr val="C0504D"/>
                </a:solidFill>
              </a:rPr>
              <a:t>&gt; </a:t>
            </a:r>
            <a:endParaRPr lang="en-US" b="1" dirty="0">
              <a:solidFill>
                <a:srgbClr val="C0504D"/>
              </a:solidFill>
            </a:endParaRPr>
          </a:p>
        </p:txBody>
      </p:sp>
      <p:sp>
        <p:nvSpPr>
          <p:cNvPr id="12" name="Textfeld 11"/>
          <p:cNvSpPr txBox="1"/>
          <p:nvPr/>
        </p:nvSpPr>
        <p:spPr>
          <a:xfrm>
            <a:off x="673100" y="2764845"/>
            <a:ext cx="292100" cy="369332"/>
          </a:xfrm>
          <a:prstGeom prst="rect">
            <a:avLst/>
          </a:prstGeom>
          <a:noFill/>
        </p:spPr>
        <p:txBody>
          <a:bodyPr wrap="square" rtlCol="0">
            <a:spAutoFit/>
          </a:bodyPr>
          <a:lstStyle/>
          <a:p>
            <a:r>
              <a:rPr lang="en-US" b="1" dirty="0" smtClean="0">
                <a:solidFill>
                  <a:srgbClr val="C0504D"/>
                </a:solidFill>
              </a:rPr>
              <a:t>&gt; </a:t>
            </a:r>
            <a:endParaRPr lang="en-US" b="1" dirty="0">
              <a:solidFill>
                <a:srgbClr val="C0504D"/>
              </a:solidFill>
            </a:endParaRPr>
          </a:p>
        </p:txBody>
      </p:sp>
    </p:spTree>
    <p:custDataLst>
      <p:tags r:id="rId1"/>
    </p:custDataLst>
    <p:extLst>
      <p:ext uri="{BB962C8B-B14F-4D97-AF65-F5344CB8AC3E}">
        <p14:creationId xmlns:p14="http://schemas.microsoft.com/office/powerpoint/2010/main" val="198088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2. </a:t>
            </a:r>
            <a:r>
              <a:rPr lang="en-US" dirty="0"/>
              <a:t>Heterogeneity of </a:t>
            </a:r>
            <a:r>
              <a:rPr lang="en-US" dirty="0" smtClean="0"/>
              <a:t>MD</a:t>
            </a:r>
            <a:endParaRPr lang="en-US" dirty="0"/>
          </a:p>
        </p:txBody>
      </p:sp>
      <p:sp>
        <p:nvSpPr>
          <p:cNvPr id="3" name="Inhaltsplatzhalter 2"/>
          <p:cNvSpPr>
            <a:spLocks noGrp="1"/>
          </p:cNvSpPr>
          <p:nvPr>
            <p:ph idx="1"/>
          </p:nvPr>
        </p:nvSpPr>
        <p:spPr>
          <a:xfrm>
            <a:off x="457200" y="1600200"/>
            <a:ext cx="8229600" cy="4756150"/>
          </a:xfrm>
        </p:spPr>
        <p:txBody>
          <a:bodyPr>
            <a:normAutofit/>
          </a:bodyPr>
          <a:lstStyle/>
          <a:p>
            <a:r>
              <a:rPr lang="de-DE" dirty="0" smtClean="0"/>
              <a:t>DSM-</a:t>
            </a:r>
            <a:r>
              <a:rPr lang="de-DE" dirty="0"/>
              <a:t>5</a:t>
            </a:r>
            <a:r>
              <a:rPr lang="de-DE" dirty="0" smtClean="0"/>
              <a:t> diagnosis </a:t>
            </a:r>
            <a:r>
              <a:rPr lang="de-DE" dirty="0" err="1" smtClean="0"/>
              <a:t>of</a:t>
            </a:r>
            <a:r>
              <a:rPr lang="de-DE" dirty="0" smtClean="0"/>
              <a:t> </a:t>
            </a:r>
            <a:r>
              <a:rPr lang="de-DE" dirty="0" err="1" smtClean="0"/>
              <a:t>depression</a:t>
            </a:r>
            <a:endParaRPr lang="de-DE" dirty="0" smtClean="0">
              <a:solidFill>
                <a:schemeClr val="accent2"/>
              </a:solidFill>
            </a:endParaRPr>
          </a:p>
          <a:p>
            <a:pPr marL="914400" lvl="1" indent="-457200">
              <a:buFont typeface="+mj-lt"/>
              <a:buAutoNum type="arabicPeriod"/>
            </a:pPr>
            <a:r>
              <a:rPr lang="de-DE" dirty="0" err="1" smtClean="0"/>
              <a:t>Diminished</a:t>
            </a:r>
            <a:r>
              <a:rPr lang="de-DE" dirty="0" smtClean="0"/>
              <a:t> </a:t>
            </a:r>
            <a:r>
              <a:rPr lang="de-DE" dirty="0" err="1" smtClean="0"/>
              <a:t>interest</a:t>
            </a:r>
            <a:r>
              <a:rPr lang="de-DE" dirty="0" smtClean="0"/>
              <a:t> </a:t>
            </a:r>
            <a:r>
              <a:rPr lang="de-DE" dirty="0" err="1" smtClean="0">
                <a:solidFill>
                  <a:schemeClr val="accent2"/>
                </a:solidFill>
              </a:rPr>
              <a:t>or</a:t>
            </a:r>
            <a:r>
              <a:rPr lang="de-DE" dirty="0" smtClean="0">
                <a:solidFill>
                  <a:schemeClr val="accent2"/>
                </a:solidFill>
              </a:rPr>
              <a:t> </a:t>
            </a:r>
            <a:r>
              <a:rPr lang="de-DE" dirty="0" err="1" smtClean="0"/>
              <a:t>pleasure</a:t>
            </a:r>
            <a:endParaRPr lang="de-DE" dirty="0" smtClean="0"/>
          </a:p>
          <a:p>
            <a:pPr marL="914400" lvl="1" indent="-457200">
              <a:buFont typeface="+mj-lt"/>
              <a:buAutoNum type="arabicPeriod"/>
            </a:pPr>
            <a:r>
              <a:rPr lang="de-DE" dirty="0" err="1" smtClean="0"/>
              <a:t>Depressed</a:t>
            </a:r>
            <a:r>
              <a:rPr lang="de-DE" dirty="0" smtClean="0"/>
              <a:t> </a:t>
            </a:r>
            <a:r>
              <a:rPr lang="de-DE" dirty="0" err="1" smtClean="0"/>
              <a:t>mood</a:t>
            </a:r>
            <a:endParaRPr lang="de-DE" dirty="0" smtClean="0"/>
          </a:p>
          <a:p>
            <a:pPr marL="914400" lvl="1" indent="-457200">
              <a:buFont typeface="+mj-lt"/>
              <a:buAutoNum type="arabicPeriod"/>
            </a:pPr>
            <a:r>
              <a:rPr lang="de-DE" dirty="0" err="1" smtClean="0"/>
              <a:t>Increase</a:t>
            </a:r>
            <a:r>
              <a:rPr lang="de-DE" dirty="0" smtClean="0"/>
              <a:t> </a:t>
            </a:r>
            <a:r>
              <a:rPr lang="de-DE" dirty="0" err="1" smtClean="0">
                <a:solidFill>
                  <a:srgbClr val="C0504D"/>
                </a:solidFill>
              </a:rPr>
              <a:t>or</a:t>
            </a:r>
            <a:r>
              <a:rPr lang="de-DE" dirty="0" smtClean="0">
                <a:solidFill>
                  <a:srgbClr val="C0504D"/>
                </a:solidFill>
              </a:rPr>
              <a:t> </a:t>
            </a:r>
            <a:r>
              <a:rPr lang="de-DE" dirty="0" err="1" smtClean="0"/>
              <a:t>decrease</a:t>
            </a:r>
            <a:r>
              <a:rPr lang="de-DE" dirty="0" smtClean="0"/>
              <a:t> in </a:t>
            </a:r>
            <a:r>
              <a:rPr lang="de-DE" dirty="0" err="1" smtClean="0"/>
              <a:t>either</a:t>
            </a:r>
            <a:r>
              <a:rPr lang="de-DE" dirty="0" smtClean="0"/>
              <a:t> </a:t>
            </a:r>
            <a:r>
              <a:rPr lang="de-DE" dirty="0" err="1" smtClean="0"/>
              <a:t>weight</a:t>
            </a:r>
            <a:r>
              <a:rPr lang="de-DE" dirty="0" smtClean="0"/>
              <a:t> </a:t>
            </a:r>
            <a:r>
              <a:rPr lang="de-DE" dirty="0" err="1" smtClean="0">
                <a:solidFill>
                  <a:srgbClr val="C0504D"/>
                </a:solidFill>
              </a:rPr>
              <a:t>or</a:t>
            </a:r>
            <a:r>
              <a:rPr lang="de-DE" dirty="0" smtClean="0">
                <a:solidFill>
                  <a:srgbClr val="C0504D"/>
                </a:solidFill>
              </a:rPr>
              <a:t> </a:t>
            </a:r>
            <a:r>
              <a:rPr lang="de-DE" dirty="0" err="1" smtClean="0"/>
              <a:t>appetite</a:t>
            </a:r>
            <a:endParaRPr lang="de-DE" dirty="0" smtClean="0"/>
          </a:p>
          <a:p>
            <a:pPr marL="914400" lvl="1" indent="-457200">
              <a:buFont typeface="+mj-lt"/>
              <a:buAutoNum type="arabicPeriod"/>
            </a:pPr>
            <a:r>
              <a:rPr lang="de-DE" dirty="0" err="1" smtClean="0"/>
              <a:t>Insomnia</a:t>
            </a:r>
            <a:r>
              <a:rPr lang="de-DE" dirty="0" smtClean="0"/>
              <a:t> </a:t>
            </a:r>
            <a:r>
              <a:rPr lang="de-DE" dirty="0" err="1" smtClean="0">
                <a:solidFill>
                  <a:srgbClr val="C0504D"/>
                </a:solidFill>
              </a:rPr>
              <a:t>or</a:t>
            </a:r>
            <a:r>
              <a:rPr lang="de-DE" dirty="0" smtClean="0">
                <a:solidFill>
                  <a:srgbClr val="C0504D"/>
                </a:solidFill>
              </a:rPr>
              <a:t> </a:t>
            </a:r>
            <a:r>
              <a:rPr lang="de-DE" dirty="0" err="1" smtClean="0"/>
              <a:t>hypersomnia</a:t>
            </a:r>
            <a:endParaRPr lang="de-DE" dirty="0" smtClean="0"/>
          </a:p>
          <a:p>
            <a:pPr marL="914400" lvl="1" indent="-457200">
              <a:buFont typeface="+mj-lt"/>
              <a:buAutoNum type="arabicPeriod"/>
            </a:pPr>
            <a:r>
              <a:rPr lang="de-DE" dirty="0" smtClean="0"/>
              <a:t>Psychomotor </a:t>
            </a:r>
            <a:r>
              <a:rPr lang="de-DE" dirty="0" err="1" smtClean="0"/>
              <a:t>agitation</a:t>
            </a:r>
            <a:r>
              <a:rPr lang="de-DE" dirty="0" smtClean="0"/>
              <a:t> </a:t>
            </a:r>
            <a:r>
              <a:rPr lang="de-DE" dirty="0" err="1" smtClean="0">
                <a:solidFill>
                  <a:srgbClr val="C0504D"/>
                </a:solidFill>
              </a:rPr>
              <a:t>or</a:t>
            </a:r>
            <a:r>
              <a:rPr lang="de-DE" dirty="0" smtClean="0">
                <a:solidFill>
                  <a:srgbClr val="C0504D"/>
                </a:solidFill>
              </a:rPr>
              <a:t> </a:t>
            </a:r>
            <a:r>
              <a:rPr lang="de-DE" dirty="0" err="1" smtClean="0"/>
              <a:t>retardation</a:t>
            </a:r>
            <a:endParaRPr lang="de-DE" dirty="0" smtClean="0"/>
          </a:p>
          <a:p>
            <a:pPr marL="914400" lvl="1" indent="-457200">
              <a:buFont typeface="+mj-lt"/>
              <a:buAutoNum type="arabicPeriod"/>
            </a:pPr>
            <a:r>
              <a:rPr lang="de-DE" dirty="0" err="1" smtClean="0"/>
              <a:t>Fatigue</a:t>
            </a:r>
            <a:r>
              <a:rPr lang="de-DE" dirty="0" smtClean="0"/>
              <a:t> </a:t>
            </a:r>
            <a:r>
              <a:rPr lang="de-DE" dirty="0" err="1" smtClean="0">
                <a:solidFill>
                  <a:srgbClr val="C0504D"/>
                </a:solidFill>
              </a:rPr>
              <a:t>or</a:t>
            </a:r>
            <a:r>
              <a:rPr lang="de-DE" dirty="0" smtClean="0">
                <a:solidFill>
                  <a:srgbClr val="C0504D"/>
                </a:solidFill>
              </a:rPr>
              <a:t> </a:t>
            </a:r>
            <a:r>
              <a:rPr lang="de-DE" dirty="0" err="1" smtClean="0"/>
              <a:t>loss</a:t>
            </a:r>
            <a:r>
              <a:rPr lang="de-DE" dirty="0" smtClean="0"/>
              <a:t> </a:t>
            </a:r>
            <a:r>
              <a:rPr lang="de-DE" dirty="0" err="1" smtClean="0"/>
              <a:t>of</a:t>
            </a:r>
            <a:r>
              <a:rPr lang="de-DE" dirty="0" smtClean="0"/>
              <a:t> </a:t>
            </a:r>
            <a:r>
              <a:rPr lang="de-DE" dirty="0" err="1" smtClean="0"/>
              <a:t>energy</a:t>
            </a:r>
            <a:endParaRPr lang="de-DE" dirty="0" smtClean="0"/>
          </a:p>
          <a:p>
            <a:pPr marL="914400" lvl="1" indent="-457200">
              <a:buFont typeface="+mj-lt"/>
              <a:buAutoNum type="arabicPeriod"/>
            </a:pPr>
            <a:r>
              <a:rPr lang="de-DE" dirty="0" err="1" smtClean="0"/>
              <a:t>Worthlessness</a:t>
            </a:r>
            <a:r>
              <a:rPr lang="de-DE" dirty="0" smtClean="0"/>
              <a:t> </a:t>
            </a:r>
            <a:r>
              <a:rPr lang="de-DE" dirty="0" err="1" smtClean="0">
                <a:solidFill>
                  <a:srgbClr val="C0504D"/>
                </a:solidFill>
              </a:rPr>
              <a:t>or</a:t>
            </a:r>
            <a:r>
              <a:rPr lang="de-DE" dirty="0" smtClean="0">
                <a:solidFill>
                  <a:srgbClr val="C0504D"/>
                </a:solidFill>
              </a:rPr>
              <a:t> </a:t>
            </a:r>
            <a:r>
              <a:rPr lang="de-DE" dirty="0" err="1" smtClean="0"/>
              <a:t>inapproriate</a:t>
            </a:r>
            <a:r>
              <a:rPr lang="de-DE" dirty="0" smtClean="0"/>
              <a:t> </a:t>
            </a:r>
            <a:r>
              <a:rPr lang="de-DE" dirty="0" err="1" smtClean="0"/>
              <a:t>guilt</a:t>
            </a:r>
            <a:endParaRPr lang="de-DE" dirty="0" smtClean="0"/>
          </a:p>
          <a:p>
            <a:pPr marL="914400" lvl="1" indent="-457200">
              <a:buFont typeface="+mj-lt"/>
              <a:buAutoNum type="arabicPeriod"/>
            </a:pPr>
            <a:r>
              <a:rPr lang="de-DE" dirty="0" smtClean="0"/>
              <a:t>Problems </a:t>
            </a:r>
            <a:r>
              <a:rPr lang="de-DE" dirty="0" err="1" smtClean="0"/>
              <a:t>concentrating</a:t>
            </a:r>
            <a:r>
              <a:rPr lang="de-DE" dirty="0" smtClean="0"/>
              <a:t> </a:t>
            </a:r>
            <a:r>
              <a:rPr lang="de-DE" dirty="0" err="1" smtClean="0">
                <a:solidFill>
                  <a:srgbClr val="C0504D"/>
                </a:solidFill>
              </a:rPr>
              <a:t>or</a:t>
            </a:r>
            <a:r>
              <a:rPr lang="de-DE" dirty="0" smtClean="0">
                <a:solidFill>
                  <a:srgbClr val="C0504D"/>
                </a:solidFill>
              </a:rPr>
              <a:t> </a:t>
            </a:r>
            <a:r>
              <a:rPr lang="de-DE" dirty="0" err="1" smtClean="0"/>
              <a:t>making</a:t>
            </a:r>
            <a:r>
              <a:rPr lang="de-DE" dirty="0" smtClean="0"/>
              <a:t> </a:t>
            </a:r>
            <a:r>
              <a:rPr lang="de-DE" dirty="0" err="1" smtClean="0"/>
              <a:t>decisions</a:t>
            </a:r>
            <a:endParaRPr lang="de-DE" dirty="0" smtClean="0"/>
          </a:p>
          <a:p>
            <a:pPr marL="914400" lvl="1" indent="-457200">
              <a:buFont typeface="+mj-lt"/>
              <a:buAutoNum type="arabicPeriod"/>
            </a:pPr>
            <a:r>
              <a:rPr lang="de-DE" dirty="0" err="1" smtClean="0"/>
              <a:t>Thoughts</a:t>
            </a:r>
            <a:r>
              <a:rPr lang="de-DE" dirty="0" smtClean="0"/>
              <a:t> </a:t>
            </a:r>
            <a:r>
              <a:rPr lang="de-DE" dirty="0" err="1" smtClean="0"/>
              <a:t>of</a:t>
            </a:r>
            <a:r>
              <a:rPr lang="de-DE" dirty="0" smtClean="0"/>
              <a:t> </a:t>
            </a:r>
            <a:r>
              <a:rPr lang="de-DE" dirty="0" err="1" smtClean="0"/>
              <a:t>death</a:t>
            </a:r>
            <a:r>
              <a:rPr lang="de-DE" dirty="0" smtClean="0"/>
              <a:t> </a:t>
            </a:r>
            <a:r>
              <a:rPr lang="de-DE" dirty="0" err="1" smtClean="0">
                <a:solidFill>
                  <a:srgbClr val="C0504D"/>
                </a:solidFill>
              </a:rPr>
              <a:t>or</a:t>
            </a:r>
            <a:r>
              <a:rPr lang="de-DE" dirty="0" smtClean="0">
                <a:solidFill>
                  <a:srgbClr val="C0504D"/>
                </a:solidFill>
              </a:rPr>
              <a:t> </a:t>
            </a:r>
            <a:r>
              <a:rPr lang="de-DE" dirty="0" err="1" smtClean="0"/>
              <a:t>suicidal</a:t>
            </a:r>
            <a:r>
              <a:rPr lang="de-DE" dirty="0" smtClean="0"/>
              <a:t> </a:t>
            </a:r>
            <a:r>
              <a:rPr lang="de-DE" dirty="0" err="1"/>
              <a:t>i</a:t>
            </a:r>
            <a:r>
              <a:rPr lang="de-DE" dirty="0" err="1" smtClean="0"/>
              <a:t>deation</a:t>
            </a:r>
            <a:r>
              <a:rPr lang="de-DE" dirty="0" smtClean="0"/>
              <a:t> </a:t>
            </a:r>
            <a:endParaRPr lang="de-DE" dirty="0"/>
          </a:p>
          <a:p>
            <a:r>
              <a:rPr lang="en-US" dirty="0" smtClean="0"/>
              <a:t>Diagnosis: 5 / 9 symptoms and at least 1 core symptom</a:t>
            </a:r>
          </a:p>
          <a:p>
            <a:r>
              <a:rPr lang="de-DE" dirty="0" smtClean="0"/>
              <a:t>2 </a:t>
            </a:r>
            <a:r>
              <a:rPr lang="de-DE" dirty="0" err="1" smtClean="0"/>
              <a:t>depressed</a:t>
            </a:r>
            <a:r>
              <a:rPr lang="de-DE" dirty="0" smtClean="0"/>
              <a:t> </a:t>
            </a:r>
            <a:r>
              <a:rPr lang="de-DE" dirty="0" err="1" smtClean="0"/>
              <a:t>patients</a:t>
            </a:r>
            <a:r>
              <a:rPr lang="de-DE" dirty="0" smtClean="0"/>
              <a:t> </a:t>
            </a:r>
            <a:r>
              <a:rPr lang="de-DE" dirty="0" err="1" smtClean="0"/>
              <a:t>may</a:t>
            </a:r>
            <a:r>
              <a:rPr lang="de-DE" dirty="0" smtClean="0"/>
              <a:t> not </a:t>
            </a:r>
            <a:r>
              <a:rPr lang="de-DE" dirty="0" err="1" smtClean="0"/>
              <a:t>share</a:t>
            </a:r>
            <a:r>
              <a:rPr lang="de-DE" dirty="0" smtClean="0"/>
              <a:t> a </a:t>
            </a:r>
            <a:r>
              <a:rPr lang="de-DE" dirty="0" err="1" smtClean="0"/>
              <a:t>single</a:t>
            </a:r>
            <a:r>
              <a:rPr lang="de-DE" dirty="0" smtClean="0"/>
              <a:t> </a:t>
            </a:r>
            <a:r>
              <a:rPr lang="de-DE" dirty="0" err="1" smtClean="0"/>
              <a:t>symptom</a:t>
            </a:r>
            <a:endParaRPr lang="en-US" dirty="0" smtClean="0"/>
          </a:p>
          <a:p>
            <a:endParaRPr lang="en-US" dirty="0">
              <a:solidFill>
                <a:schemeClr val="accent2"/>
              </a:solidFill>
            </a:endParaRPr>
          </a:p>
          <a:p>
            <a:endParaRPr lang="de-DE" dirty="0"/>
          </a:p>
          <a:p>
            <a:pPr marL="514350" indent="-457200">
              <a:buFont typeface="+mj-lt"/>
              <a:buAutoNum type="arabicPeriod"/>
            </a:pPr>
            <a:endParaRPr lang="de-DE"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36</a:t>
            </a:fld>
            <a:endParaRPr lang="en-US"/>
          </a:p>
        </p:txBody>
      </p:sp>
      <p:sp>
        <p:nvSpPr>
          <p:cNvPr id="7" name="Textfeld 6"/>
          <p:cNvSpPr txBox="1"/>
          <p:nvPr/>
        </p:nvSpPr>
        <p:spPr>
          <a:xfrm>
            <a:off x="673100" y="2398108"/>
            <a:ext cx="292100" cy="369332"/>
          </a:xfrm>
          <a:prstGeom prst="rect">
            <a:avLst/>
          </a:prstGeom>
          <a:noFill/>
        </p:spPr>
        <p:txBody>
          <a:bodyPr wrap="square" rtlCol="0">
            <a:spAutoFit/>
          </a:bodyPr>
          <a:lstStyle/>
          <a:p>
            <a:r>
              <a:rPr lang="en-US" b="1" dirty="0" smtClean="0">
                <a:solidFill>
                  <a:srgbClr val="C0504D"/>
                </a:solidFill>
              </a:rPr>
              <a:t>&gt; </a:t>
            </a:r>
            <a:endParaRPr lang="en-US" b="1" dirty="0">
              <a:solidFill>
                <a:srgbClr val="C0504D"/>
              </a:solidFill>
            </a:endParaRPr>
          </a:p>
        </p:txBody>
      </p:sp>
      <p:sp>
        <p:nvSpPr>
          <p:cNvPr id="12" name="Textfeld 11"/>
          <p:cNvSpPr txBox="1"/>
          <p:nvPr/>
        </p:nvSpPr>
        <p:spPr>
          <a:xfrm>
            <a:off x="673100" y="2030815"/>
            <a:ext cx="292100" cy="369332"/>
          </a:xfrm>
          <a:prstGeom prst="rect">
            <a:avLst/>
          </a:prstGeom>
          <a:noFill/>
        </p:spPr>
        <p:txBody>
          <a:bodyPr wrap="square" rtlCol="0">
            <a:spAutoFit/>
          </a:bodyPr>
          <a:lstStyle/>
          <a:p>
            <a:r>
              <a:rPr lang="en-US" b="1" dirty="0" smtClean="0">
                <a:solidFill>
                  <a:srgbClr val="C0504D"/>
                </a:solidFill>
              </a:rPr>
              <a:t>&gt; </a:t>
            </a:r>
            <a:endParaRPr lang="en-US" b="1" dirty="0">
              <a:solidFill>
                <a:srgbClr val="C0504D"/>
              </a:solidFill>
            </a:endParaRPr>
          </a:p>
        </p:txBody>
      </p:sp>
    </p:spTree>
    <p:custDataLst>
      <p:tags r:id="rId1"/>
    </p:custDataLst>
    <p:extLst>
      <p:ext uri="{BB962C8B-B14F-4D97-AF65-F5344CB8AC3E}">
        <p14:creationId xmlns:p14="http://schemas.microsoft.com/office/powerpoint/2010/main" val="156112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a:t>
            </a:r>
            <a:r>
              <a:rPr lang="en-US" dirty="0"/>
              <a:t>Heterogeneity of </a:t>
            </a:r>
            <a:r>
              <a:rPr lang="en-US" dirty="0" smtClean="0"/>
              <a:t>MD</a:t>
            </a:r>
            <a:endParaRPr lang="en-US" dirty="0"/>
          </a:p>
        </p:txBody>
      </p:sp>
      <p:sp>
        <p:nvSpPr>
          <p:cNvPr id="3" name="Content Placeholder 2"/>
          <p:cNvSpPr>
            <a:spLocks noGrp="1"/>
          </p:cNvSpPr>
          <p:nvPr>
            <p:ph idx="1"/>
          </p:nvPr>
        </p:nvSpPr>
        <p:spPr/>
        <p:txBody>
          <a:bodyPr/>
          <a:lstStyle/>
          <a:p>
            <a:r>
              <a:rPr lang="en-US" dirty="0" smtClean="0"/>
              <a:t>HAMD: anxiety</a:t>
            </a:r>
            <a:r>
              <a:rPr lang="en-US" dirty="0"/>
              <a:t>, genital symptoms, hypochondriasis, </a:t>
            </a:r>
            <a:r>
              <a:rPr lang="en-US" dirty="0" smtClean="0"/>
              <a:t>insights </a:t>
            </a:r>
            <a:r>
              <a:rPr lang="en-US" dirty="0"/>
              <a:t>into the depressive illness </a:t>
            </a:r>
            <a:endParaRPr lang="en-US" dirty="0" smtClean="0"/>
          </a:p>
          <a:p>
            <a:r>
              <a:rPr lang="en-US" dirty="0" smtClean="0"/>
              <a:t>CESD: frequent </a:t>
            </a:r>
            <a:r>
              <a:rPr lang="en-US" dirty="0"/>
              <a:t>crying, talking less, </a:t>
            </a:r>
            <a:r>
              <a:rPr lang="en-US" dirty="0" smtClean="0"/>
              <a:t>perceiving </a:t>
            </a:r>
            <a:r>
              <a:rPr lang="en-US" dirty="0"/>
              <a:t>others as unfriendly </a:t>
            </a:r>
            <a:endParaRPr lang="en-US" dirty="0" smtClean="0"/>
          </a:p>
          <a:p>
            <a:r>
              <a:rPr lang="en-US" dirty="0" smtClean="0"/>
              <a:t>BDI: irritability</a:t>
            </a:r>
            <a:r>
              <a:rPr lang="en-US" dirty="0"/>
              <a:t>, pessimism, </a:t>
            </a:r>
            <a:r>
              <a:rPr lang="en-US" dirty="0" smtClean="0"/>
              <a:t>punishment feelings</a:t>
            </a:r>
          </a:p>
          <a:p>
            <a:r>
              <a:rPr lang="de-DE" dirty="0" err="1" smtClean="0"/>
              <a:t>Huge</a:t>
            </a:r>
            <a:r>
              <a:rPr lang="de-DE" dirty="0" smtClean="0"/>
              <a:t> sample </a:t>
            </a:r>
            <a:r>
              <a:rPr lang="de-DE" dirty="0" err="1" smtClean="0"/>
              <a:t>of</a:t>
            </a:r>
            <a:r>
              <a:rPr lang="de-DE" dirty="0" smtClean="0"/>
              <a:t> "</a:t>
            </a:r>
            <a:r>
              <a:rPr lang="de-DE" dirty="0" err="1" smtClean="0"/>
              <a:t>depressed</a:t>
            </a:r>
            <a:r>
              <a:rPr lang="de-DE" dirty="0" smtClean="0"/>
              <a:t>" </a:t>
            </a:r>
            <a:r>
              <a:rPr lang="de-DE" dirty="0" err="1" smtClean="0"/>
              <a:t>individuals</a:t>
            </a:r>
            <a:r>
              <a:rPr lang="de-DE" dirty="0" smtClean="0"/>
              <a:t> </a:t>
            </a:r>
            <a:r>
              <a:rPr lang="de-DE" dirty="0" err="1" smtClean="0"/>
              <a:t>with</a:t>
            </a:r>
            <a:r>
              <a:rPr lang="de-DE" dirty="0" smtClean="0"/>
              <a:t> </a:t>
            </a:r>
            <a:r>
              <a:rPr lang="de-DE" dirty="0" err="1" smtClean="0"/>
              <a:t>massively</a:t>
            </a:r>
            <a:r>
              <a:rPr lang="de-DE" dirty="0" smtClean="0"/>
              <a:t> different </a:t>
            </a:r>
            <a:r>
              <a:rPr lang="de-DE" dirty="0" err="1" smtClean="0"/>
              <a:t>problems</a:t>
            </a:r>
            <a:r>
              <a:rPr lang="de-DE" dirty="0" smtClean="0"/>
              <a:t>; potential </a:t>
            </a:r>
            <a:r>
              <a:rPr lang="de-DE" dirty="0" err="1" smtClean="0"/>
              <a:t>explanation</a:t>
            </a:r>
            <a:r>
              <a:rPr lang="de-DE" dirty="0" smtClean="0"/>
              <a:t> </a:t>
            </a:r>
            <a:r>
              <a:rPr lang="de-DE" dirty="0" err="1" smtClean="0"/>
              <a:t>why</a:t>
            </a:r>
            <a:r>
              <a:rPr lang="de-DE" dirty="0" smtClean="0"/>
              <a:t> </a:t>
            </a:r>
            <a:r>
              <a:rPr lang="de-DE" dirty="0" err="1" smtClean="0"/>
              <a:t>we</a:t>
            </a:r>
            <a:r>
              <a:rPr lang="de-DE" dirty="0" smtClean="0"/>
              <a:t> </a:t>
            </a:r>
            <a:r>
              <a:rPr lang="de-DE" dirty="0" err="1" smtClean="0"/>
              <a:t>cannot</a:t>
            </a:r>
            <a:r>
              <a:rPr lang="de-DE" dirty="0" smtClean="0"/>
              <a:t> find </a:t>
            </a:r>
            <a:r>
              <a:rPr lang="de-DE" dirty="0" err="1" smtClean="0"/>
              <a:t>biomarkers</a:t>
            </a:r>
            <a:r>
              <a:rPr lang="de-DE" dirty="0" smtClean="0"/>
              <a:t> </a:t>
            </a:r>
            <a:r>
              <a:rPr lang="de-DE" dirty="0" err="1" smtClean="0"/>
              <a:t>or</a:t>
            </a:r>
            <a:r>
              <a:rPr lang="de-DE" dirty="0" smtClean="0"/>
              <a:t> </a:t>
            </a:r>
            <a:r>
              <a:rPr lang="de-DE" dirty="0" err="1" smtClean="0"/>
              <a:t>efficacious</a:t>
            </a:r>
            <a:r>
              <a:rPr lang="de-DE" dirty="0" smtClean="0"/>
              <a:t> </a:t>
            </a:r>
            <a:r>
              <a:rPr lang="de-DE" dirty="0" err="1" smtClean="0"/>
              <a:t>treatment</a:t>
            </a:r>
            <a:endParaRPr lang="de-DE" dirty="0" smtClean="0"/>
          </a:p>
          <a:p>
            <a:r>
              <a:rPr lang="de-DE" dirty="0" err="1" smtClean="0"/>
              <a:t>Contrasts</a:t>
            </a:r>
            <a:r>
              <a:rPr lang="de-DE" dirty="0" smtClean="0"/>
              <a:t> </a:t>
            </a:r>
            <a:r>
              <a:rPr lang="de-DE" dirty="0" err="1" smtClean="0"/>
              <a:t>with</a:t>
            </a:r>
            <a:r>
              <a:rPr lang="de-DE" dirty="0" smtClean="0"/>
              <a:t> </a:t>
            </a:r>
            <a:r>
              <a:rPr lang="de-DE" dirty="0" err="1" smtClean="0"/>
              <a:t>the</a:t>
            </a:r>
            <a:r>
              <a:rPr lang="de-DE" dirty="0" smtClean="0"/>
              <a:t> </a:t>
            </a:r>
            <a:r>
              <a:rPr lang="de-DE" dirty="0" err="1" smtClean="0"/>
              <a:t>idea</a:t>
            </a:r>
            <a:r>
              <a:rPr lang="de-DE" dirty="0" smtClean="0"/>
              <a:t> </a:t>
            </a:r>
            <a:r>
              <a:rPr lang="de-DE" dirty="0" err="1" smtClean="0"/>
              <a:t>of</a:t>
            </a:r>
            <a:r>
              <a:rPr lang="de-DE" dirty="0" smtClean="0"/>
              <a:t> MD </a:t>
            </a:r>
            <a:r>
              <a:rPr lang="de-DE" dirty="0" err="1" smtClean="0"/>
              <a:t>as</a:t>
            </a:r>
            <a:r>
              <a:rPr lang="de-DE" dirty="0" smtClean="0"/>
              <a:t> </a:t>
            </a:r>
            <a:r>
              <a:rPr lang="de-DE" dirty="0" err="1" smtClean="0"/>
              <a:t>natural</a:t>
            </a:r>
            <a:r>
              <a:rPr lang="de-DE" dirty="0" smtClean="0"/>
              <a:t> </a:t>
            </a:r>
            <a:r>
              <a:rPr lang="de-DE" dirty="0" err="1" smtClean="0"/>
              <a:t>kind</a:t>
            </a:r>
            <a:endParaRPr lang="en-US"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37</a:t>
            </a:fld>
            <a:endParaRPr lang="en-US"/>
          </a:p>
        </p:txBody>
      </p:sp>
    </p:spTree>
    <p:extLst>
      <p:ext uri="{BB962C8B-B14F-4D97-AF65-F5344CB8AC3E}">
        <p14:creationId xmlns:p14="http://schemas.microsoft.com/office/powerpoint/2010/main" val="686373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2. Heterogeneity </a:t>
            </a:r>
            <a:r>
              <a:rPr lang="en-US" dirty="0"/>
              <a:t>of </a:t>
            </a:r>
            <a:r>
              <a:rPr lang="en-US" dirty="0" smtClean="0"/>
              <a:t>MD</a:t>
            </a:r>
            <a:endParaRPr lang="en-GB" dirty="0"/>
          </a:p>
        </p:txBody>
      </p:sp>
      <p:sp>
        <p:nvSpPr>
          <p:cNvPr id="3" name="Inhaltsplatzhalter 2"/>
          <p:cNvSpPr>
            <a:spLocks noGrp="1"/>
          </p:cNvSpPr>
          <p:nvPr>
            <p:ph idx="1"/>
          </p:nvPr>
        </p:nvSpPr>
        <p:spPr/>
        <p:txBody>
          <a:bodyPr>
            <a:normAutofit/>
          </a:bodyPr>
          <a:lstStyle/>
          <a:p>
            <a:r>
              <a:rPr lang="en-US" dirty="0" smtClean="0"/>
              <a:t>Research study on a sample of 3,700 depressed patients</a:t>
            </a:r>
          </a:p>
          <a:p>
            <a:r>
              <a:rPr lang="de-DE" dirty="0" smtClean="0"/>
              <a:t>Goal: </a:t>
            </a:r>
            <a:r>
              <a:rPr lang="de-DE" dirty="0" err="1" smtClean="0"/>
              <a:t>count</a:t>
            </a:r>
            <a:r>
              <a:rPr lang="de-DE" dirty="0" smtClean="0"/>
              <a:t> </a:t>
            </a:r>
            <a:r>
              <a:rPr lang="de-DE" dirty="0" err="1" smtClean="0"/>
              <a:t>unique</a:t>
            </a:r>
            <a:r>
              <a:rPr lang="de-DE" dirty="0" smtClean="0"/>
              <a:t> </a:t>
            </a:r>
            <a:r>
              <a:rPr lang="de-DE" dirty="0" err="1" smtClean="0"/>
              <a:t>symptom</a:t>
            </a:r>
            <a:r>
              <a:rPr lang="de-DE" dirty="0" smtClean="0"/>
              <a:t> </a:t>
            </a:r>
            <a:r>
              <a:rPr lang="de-DE" dirty="0" err="1" smtClean="0"/>
              <a:t>profiles</a:t>
            </a:r>
            <a:endParaRPr lang="de-DE" dirty="0" smtClean="0"/>
          </a:p>
          <a:p>
            <a:pPr lvl="1"/>
            <a:r>
              <a:rPr lang="de-DE" dirty="0" smtClean="0"/>
              <a:t>(e.g., "</a:t>
            </a:r>
            <a:r>
              <a:rPr lang="de-DE" dirty="0" err="1" smtClean="0"/>
              <a:t>sad</a:t>
            </a:r>
            <a:r>
              <a:rPr lang="de-DE" dirty="0" smtClean="0"/>
              <a:t> </a:t>
            </a:r>
            <a:r>
              <a:rPr lang="de-DE" dirty="0" err="1" smtClean="0"/>
              <a:t>mood</a:t>
            </a:r>
            <a:r>
              <a:rPr lang="de-DE" dirty="0" smtClean="0"/>
              <a:t>, </a:t>
            </a:r>
            <a:r>
              <a:rPr lang="de-DE" dirty="0" err="1" smtClean="0"/>
              <a:t>suicidal</a:t>
            </a:r>
            <a:r>
              <a:rPr lang="de-DE" dirty="0" smtClean="0"/>
              <a:t> </a:t>
            </a:r>
            <a:r>
              <a:rPr lang="de-DE" dirty="0" err="1" smtClean="0"/>
              <a:t>ideation</a:t>
            </a:r>
            <a:r>
              <a:rPr lang="de-DE" dirty="0" smtClean="0"/>
              <a:t>, </a:t>
            </a:r>
            <a:r>
              <a:rPr lang="de-DE" dirty="0" err="1" smtClean="0"/>
              <a:t>fatigue</a:t>
            </a:r>
            <a:r>
              <a:rPr lang="de-DE" dirty="0" smtClean="0"/>
              <a:t>, </a:t>
            </a:r>
            <a:r>
              <a:rPr lang="de-DE" dirty="0" err="1" smtClean="0"/>
              <a:t>insomnia</a:t>
            </a:r>
            <a:r>
              <a:rPr lang="de-DE" dirty="0" smtClean="0"/>
              <a:t>, </a:t>
            </a:r>
            <a:r>
              <a:rPr lang="de-DE" dirty="0" err="1" smtClean="0"/>
              <a:t>loss</a:t>
            </a:r>
            <a:r>
              <a:rPr lang="de-DE" dirty="0" smtClean="0"/>
              <a:t> </a:t>
            </a:r>
            <a:r>
              <a:rPr lang="de-DE" dirty="0" err="1" smtClean="0"/>
              <a:t>of</a:t>
            </a:r>
            <a:r>
              <a:rPr lang="de-DE" dirty="0" smtClean="0"/>
              <a:t> </a:t>
            </a:r>
            <a:r>
              <a:rPr lang="de-DE" dirty="0" err="1" smtClean="0"/>
              <a:t>interest</a:t>
            </a:r>
            <a:r>
              <a:rPr lang="de-DE" dirty="0" smtClean="0"/>
              <a:t>")</a:t>
            </a:r>
            <a:endParaRPr lang="en-US" dirty="0" smtClean="0"/>
          </a:p>
          <a:p>
            <a:r>
              <a:rPr lang="en-US" dirty="0" smtClean="0"/>
              <a:t>Results:</a:t>
            </a:r>
          </a:p>
          <a:p>
            <a:pPr lvl="1"/>
            <a:r>
              <a:rPr lang="en-US" dirty="0" smtClean="0"/>
              <a:t>1,030 </a:t>
            </a:r>
            <a:r>
              <a:rPr lang="en-US" dirty="0"/>
              <a:t>unique symptom profiles </a:t>
            </a:r>
            <a:r>
              <a:rPr lang="en-US" dirty="0" smtClean="0"/>
              <a:t>in 3,700 patients (3.6 </a:t>
            </a:r>
            <a:r>
              <a:rPr lang="en-US" dirty="0"/>
              <a:t>patients per </a:t>
            </a:r>
            <a:r>
              <a:rPr lang="en-US" dirty="0" smtClean="0"/>
              <a:t>profile)</a:t>
            </a:r>
            <a:endParaRPr lang="en-US" dirty="0"/>
          </a:p>
          <a:p>
            <a:pPr lvl="1"/>
            <a:r>
              <a:rPr lang="en-US" dirty="0"/>
              <a:t>83.9% of the profiles were endorsed by five or fewer </a:t>
            </a:r>
            <a:r>
              <a:rPr lang="en-US" dirty="0" smtClean="0"/>
              <a:t>individuals</a:t>
            </a:r>
            <a:endParaRPr lang="en-US" dirty="0"/>
          </a:p>
          <a:p>
            <a:pPr lvl="1"/>
            <a:r>
              <a:rPr lang="en-US" dirty="0"/>
              <a:t>48.6% of the profiles were endorsed by only one individual</a:t>
            </a:r>
          </a:p>
          <a:p>
            <a:pPr lvl="1"/>
            <a:r>
              <a:rPr lang="en-US" dirty="0"/>
              <a:t>The most common symptom profile exhibited a frequency of only 1.8%</a:t>
            </a:r>
            <a:endParaRPr lang="de-DE" dirty="0"/>
          </a:p>
          <a:p>
            <a:endParaRPr lang="en-US" dirty="0"/>
          </a:p>
          <a:p>
            <a:endParaRPr lang="de-DE" dirty="0"/>
          </a:p>
          <a:p>
            <a:pPr lvl="1"/>
            <a:endParaRPr lang="en-US" dirty="0" smtClean="0"/>
          </a:p>
          <a:p>
            <a:endParaRPr lang="en-GB" dirty="0" smtClean="0"/>
          </a:p>
          <a:p>
            <a:pPr lvl="1"/>
            <a:endParaRPr lang="en-GB" dirty="0" smtClean="0"/>
          </a:p>
        </p:txBody>
      </p:sp>
      <p:sp>
        <p:nvSpPr>
          <p:cNvPr id="5" name="Foliennummernplatzhalter 4"/>
          <p:cNvSpPr>
            <a:spLocks noGrp="1"/>
          </p:cNvSpPr>
          <p:nvPr>
            <p:ph type="sldNum" sz="quarter" idx="12"/>
          </p:nvPr>
        </p:nvSpPr>
        <p:spPr/>
        <p:txBody>
          <a:bodyPr/>
          <a:lstStyle/>
          <a:p>
            <a:fld id="{956ABC0E-5A83-1A40-ACCB-27CC011796BE}" type="slidenum">
              <a:rPr lang="en-US" smtClean="0"/>
              <a:pPr/>
              <a:t>38</a:t>
            </a:fld>
            <a:endParaRPr lang="en-US"/>
          </a:p>
        </p:txBody>
      </p:sp>
    </p:spTree>
    <p:extLst>
      <p:ext uri="{BB962C8B-B14F-4D97-AF65-F5344CB8AC3E}">
        <p14:creationId xmlns:p14="http://schemas.microsoft.com/office/powerpoint/2010/main" val="20655165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Isolation</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39</a:t>
            </a:fld>
            <a:endParaRPr lang="en-US"/>
          </a:p>
        </p:txBody>
      </p:sp>
      <p:pic>
        <p:nvPicPr>
          <p:cNvPr id="9218" name="Picture 2" descr="C:\Users\u0097060\Dropbox\Research\Conferences, Seminars, Workshops\2015-02 LIPS\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0225" y="1307536"/>
            <a:ext cx="5467350" cy="5221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45261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Hypothesis</a:t>
            </a:r>
            <a:endParaRPr lang="en-US" dirty="0"/>
          </a:p>
        </p:txBody>
      </p:sp>
      <p:sp>
        <p:nvSpPr>
          <p:cNvPr id="3" name="Content Placeholder 2"/>
          <p:cNvSpPr>
            <a:spLocks noGrp="1"/>
          </p:cNvSpPr>
          <p:nvPr>
            <p:ph idx="1"/>
          </p:nvPr>
        </p:nvSpPr>
        <p:spPr/>
        <p:txBody>
          <a:bodyPr>
            <a:normAutofit/>
          </a:bodyPr>
          <a:lstStyle/>
          <a:p>
            <a:r>
              <a:rPr lang="de-DE" dirty="0" smtClean="0"/>
              <a:t>People </a:t>
            </a:r>
            <a:r>
              <a:rPr lang="de-DE" dirty="0" err="1" smtClean="0"/>
              <a:t>with</a:t>
            </a:r>
            <a:r>
              <a:rPr lang="de-DE" dirty="0" smtClean="0"/>
              <a:t> Major Depression (MD) </a:t>
            </a:r>
            <a:r>
              <a:rPr lang="de-DE" dirty="0" err="1" smtClean="0"/>
              <a:t>have</a:t>
            </a:r>
            <a:r>
              <a:rPr lang="de-DE" dirty="0" smtClean="0"/>
              <a:t> different genes </a:t>
            </a:r>
            <a:r>
              <a:rPr lang="de-DE" dirty="0" err="1" smtClean="0"/>
              <a:t>compared</a:t>
            </a:r>
            <a:r>
              <a:rPr lang="de-DE" dirty="0" smtClean="0"/>
              <a:t> </a:t>
            </a:r>
            <a:r>
              <a:rPr lang="de-DE" dirty="0" err="1" smtClean="0"/>
              <a:t>to</a:t>
            </a:r>
            <a:r>
              <a:rPr lang="de-DE" dirty="0" smtClean="0"/>
              <a:t> </a:t>
            </a:r>
            <a:r>
              <a:rPr lang="de-DE" dirty="0" err="1" smtClean="0"/>
              <a:t>healthy</a:t>
            </a:r>
            <a:r>
              <a:rPr lang="de-DE" dirty="0" smtClean="0"/>
              <a:t> </a:t>
            </a:r>
            <a:r>
              <a:rPr lang="de-DE" dirty="0" err="1" smtClean="0"/>
              <a:t>controls</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4</a:t>
            </a:fld>
            <a:endParaRPr lang="en-US"/>
          </a:p>
        </p:txBody>
      </p:sp>
      <p:pic>
        <p:nvPicPr>
          <p:cNvPr id="5" name="Picture 4" descr="depressive 1"/>
          <p:cNvPicPr>
            <a:picLocks noChangeAspect="1" noChangeArrowheads="1"/>
          </p:cNvPicPr>
          <p:nvPr/>
        </p:nvPicPr>
        <p:blipFill>
          <a:blip r:embed="rId3"/>
          <a:srcRect/>
          <a:stretch>
            <a:fillRect/>
          </a:stretch>
        </p:blipFill>
        <p:spPr bwMode="auto">
          <a:xfrm>
            <a:off x="1244600" y="3416305"/>
            <a:ext cx="2305050" cy="1727200"/>
          </a:xfrm>
          <a:prstGeom prst="rect">
            <a:avLst/>
          </a:prstGeom>
          <a:noFill/>
        </p:spPr>
      </p:pic>
      <p:pic>
        <p:nvPicPr>
          <p:cNvPr id="6" name="Picture 5" descr="happy 4"/>
          <p:cNvPicPr>
            <a:picLocks noChangeAspect="1" noChangeArrowheads="1"/>
          </p:cNvPicPr>
          <p:nvPr/>
        </p:nvPicPr>
        <p:blipFill>
          <a:blip r:embed="rId4"/>
          <a:srcRect/>
          <a:stretch>
            <a:fillRect/>
          </a:stretch>
        </p:blipFill>
        <p:spPr bwMode="auto">
          <a:xfrm>
            <a:off x="5510213" y="3425830"/>
            <a:ext cx="2808287" cy="1717675"/>
          </a:xfrm>
          <a:prstGeom prst="rect">
            <a:avLst/>
          </a:prstGeom>
          <a:noFill/>
          <a:ln w="9525">
            <a:noFill/>
            <a:miter lim="800000"/>
            <a:headEnd/>
            <a:tailEnd/>
          </a:ln>
        </p:spPr>
      </p:pic>
      <p:pic>
        <p:nvPicPr>
          <p:cNvPr id="15362" name="Picture 2" descr="C:\Users\u0097060\Dropbox\Research\Conferences, Seminars, Workshops\2015-02 LIPS\gen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2950" y="3221012"/>
            <a:ext cx="2124869" cy="211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781028"/>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Withdrawal</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40</a:t>
            </a:fld>
            <a:endParaRPr lang="en-US"/>
          </a:p>
        </p:txBody>
      </p:sp>
      <p:pic>
        <p:nvPicPr>
          <p:cNvPr id="10242" name="Picture 2" descr="C:\Users\u0097060\Dropbox\Research\Conferences, Seminars, Workshops\2015-02 LIPS\s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5475" y="1341952"/>
            <a:ext cx="5419725" cy="507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13796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Dread</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41</a:t>
            </a:fld>
            <a:endParaRPr lang="en-US"/>
          </a:p>
        </p:txBody>
      </p:sp>
      <p:pic>
        <p:nvPicPr>
          <p:cNvPr id="11266" name="Picture 2" descr="C:\Users\u0097060\Dropbox\Research\Conferences, Seminars, Workshops\2015-02 LIPS\s3dre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212" y="1254713"/>
            <a:ext cx="5526088" cy="5152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116713"/>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Confusion</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42</a:t>
            </a:fld>
            <a:endParaRPr lang="en-US"/>
          </a:p>
        </p:txBody>
      </p:sp>
      <p:pic>
        <p:nvPicPr>
          <p:cNvPr id="12290" name="Picture 2" descr="C:\Users\u0097060\Dropbox\Research\Conferences, Seminars, Workshops\2015-02 LIPS\s4 confus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138" y="1417637"/>
            <a:ext cx="4970461" cy="49525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936314" y="6363847"/>
            <a:ext cx="1456168" cy="369332"/>
          </a:xfrm>
          <a:prstGeom prst="rect">
            <a:avLst/>
          </a:prstGeom>
        </p:spPr>
        <p:txBody>
          <a:bodyPr wrap="none">
            <a:spAutoFit/>
          </a:bodyPr>
          <a:lstStyle/>
          <a:p>
            <a:r>
              <a:rPr lang="en-US" dirty="0" smtClean="0">
                <a:solidFill>
                  <a:schemeClr val="bg1">
                    <a:lumMod val="65000"/>
                  </a:schemeClr>
                </a:solidFill>
              </a:rPr>
              <a:t>(Nick Barclay)</a:t>
            </a:r>
            <a:endParaRPr lang="en-US" dirty="0">
              <a:solidFill>
                <a:schemeClr val="bg1">
                  <a:lumMod val="65000"/>
                </a:schemeClr>
              </a:solidFill>
            </a:endParaRPr>
          </a:p>
        </p:txBody>
      </p:sp>
    </p:spTree>
    <p:extLst>
      <p:ext uri="{BB962C8B-B14F-4D97-AF65-F5344CB8AC3E}">
        <p14:creationId xmlns:p14="http://schemas.microsoft.com/office/powerpoint/2010/main" val="332463818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a:t>
            </a:r>
            <a:r>
              <a:rPr lang="de-DE" dirty="0" err="1" smtClean="0"/>
              <a:t>Comorbidity</a:t>
            </a:r>
            <a:endParaRPr lang="en-US" dirty="0"/>
          </a:p>
        </p:txBody>
      </p:sp>
      <p:sp>
        <p:nvSpPr>
          <p:cNvPr id="3" name="Content Placeholder 2"/>
          <p:cNvSpPr>
            <a:spLocks noGrp="1"/>
          </p:cNvSpPr>
          <p:nvPr>
            <p:ph idx="1"/>
          </p:nvPr>
        </p:nvSpPr>
        <p:spPr/>
        <p:txBody>
          <a:bodyPr>
            <a:normAutofit/>
          </a:bodyPr>
          <a:lstStyle/>
          <a:p>
            <a:r>
              <a:rPr lang="en-US" dirty="0"/>
              <a:t>The high comorbidity rates of depression with other disorders such as generalized anxiety disorder </a:t>
            </a:r>
            <a:r>
              <a:rPr lang="en-US" dirty="0" smtClean="0"/>
              <a:t>and PTSD pose </a:t>
            </a:r>
            <a:r>
              <a:rPr lang="en-US" dirty="0"/>
              <a:t>another problem for the notion of discrete </a:t>
            </a:r>
            <a:r>
              <a:rPr lang="en-US" dirty="0" smtClean="0"/>
              <a:t>diseases</a:t>
            </a:r>
          </a:p>
          <a:p>
            <a:r>
              <a:rPr lang="en-US" dirty="0" smtClean="0"/>
              <a:t>Associations of genetic </a:t>
            </a:r>
            <a:r>
              <a:rPr lang="en-US" dirty="0"/>
              <a:t>markers with particular mental disorders are small at best, and often not specific to one </a:t>
            </a:r>
            <a:r>
              <a:rPr lang="en-US" dirty="0" smtClean="0"/>
              <a:t>diagnosis</a:t>
            </a:r>
          </a:p>
          <a:p>
            <a:r>
              <a:rPr lang="en-US" dirty="0" smtClean="0"/>
              <a:t>Dysregulations of glutamate </a:t>
            </a:r>
            <a:r>
              <a:rPr lang="en-US" dirty="0"/>
              <a:t>neurotransmission </a:t>
            </a:r>
            <a:r>
              <a:rPr lang="en-US" dirty="0" smtClean="0"/>
              <a:t>implicated </a:t>
            </a:r>
            <a:r>
              <a:rPr lang="en-US" dirty="0"/>
              <a:t>in the etiology of </a:t>
            </a:r>
            <a:r>
              <a:rPr lang="en-US" dirty="0" smtClean="0"/>
              <a:t>MD, </a:t>
            </a:r>
            <a:r>
              <a:rPr lang="es-ES" dirty="0" err="1" smtClean="0"/>
              <a:t>schizophrenia</a:t>
            </a:r>
            <a:r>
              <a:rPr lang="es-ES" dirty="0" smtClean="0"/>
              <a:t>, OCD,</a:t>
            </a:r>
            <a:r>
              <a:rPr lang="de-DE" dirty="0" smtClean="0"/>
              <a:t> </a:t>
            </a:r>
            <a:r>
              <a:rPr lang="de-DE" dirty="0" err="1"/>
              <a:t>and</a:t>
            </a:r>
            <a:r>
              <a:rPr lang="de-DE" dirty="0"/>
              <a:t> </a:t>
            </a:r>
            <a:r>
              <a:rPr lang="de-DE" dirty="0" err="1"/>
              <a:t>anxiety</a:t>
            </a:r>
            <a:r>
              <a:rPr lang="de-DE" dirty="0"/>
              <a:t> </a:t>
            </a:r>
            <a:r>
              <a:rPr lang="de-DE" dirty="0" err="1" smtClean="0"/>
              <a:t>disorders</a:t>
            </a:r>
            <a:endParaRPr lang="en-US" dirty="0"/>
          </a:p>
          <a:p>
            <a:endParaRPr lang="en-US"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43</a:t>
            </a:fld>
            <a:endParaRPr lang="en-US"/>
          </a:p>
        </p:txBody>
      </p:sp>
    </p:spTree>
    <p:extLst>
      <p:ext uri="{BB962C8B-B14F-4D97-AF65-F5344CB8AC3E}">
        <p14:creationId xmlns:p14="http://schemas.microsoft.com/office/powerpoint/2010/main" val="2528096094"/>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814160"/>
            <a:ext cx="7772400" cy="1470025"/>
          </a:xfrm>
        </p:spPr>
        <p:txBody>
          <a:bodyPr>
            <a:normAutofit fontScale="90000"/>
          </a:bodyPr>
          <a:lstStyle/>
          <a:p>
            <a:r>
              <a:rPr lang="en-GB" dirty="0" smtClean="0"/>
              <a:t>Assumption 2:</a:t>
            </a:r>
            <a:br>
              <a:rPr lang="en-GB" dirty="0" smtClean="0"/>
            </a:br>
            <a:r>
              <a:rPr lang="en-GB" dirty="0" smtClean="0"/>
              <a:t>MD as common cause for its symptoms</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44</a:t>
            </a:fld>
            <a:endParaRPr lang="en-US"/>
          </a:p>
        </p:txBody>
      </p:sp>
    </p:spTree>
    <p:extLst>
      <p:ext uri="{BB962C8B-B14F-4D97-AF65-F5344CB8AC3E}">
        <p14:creationId xmlns:p14="http://schemas.microsoft.com/office/powerpoint/2010/main" val="177060926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Common cause framework</a:t>
            </a:r>
            <a:endParaRPr lang="en-US" dirty="0"/>
          </a:p>
        </p:txBody>
      </p:sp>
      <p:sp>
        <p:nvSpPr>
          <p:cNvPr id="3" name="Inhaltsplatzhalter 2"/>
          <p:cNvSpPr>
            <a:spLocks noGrp="1"/>
          </p:cNvSpPr>
          <p:nvPr>
            <p:ph idx="1"/>
          </p:nvPr>
        </p:nvSpPr>
        <p:spPr/>
        <p:txBody>
          <a:bodyPr>
            <a:normAutofit/>
          </a:bodyPr>
          <a:lstStyle/>
          <a:p>
            <a:r>
              <a:rPr lang="de-DE" dirty="0" smtClean="0"/>
              <a:t>Goes back </a:t>
            </a:r>
            <a:r>
              <a:rPr lang="de-DE" dirty="0" err="1" smtClean="0"/>
              <a:t>to</a:t>
            </a:r>
            <a:r>
              <a:rPr lang="de-DE" dirty="0" smtClean="0"/>
              <a:t> </a:t>
            </a:r>
            <a:r>
              <a:rPr lang="de-DE" dirty="0" err="1" smtClean="0"/>
              <a:t>infectious</a:t>
            </a:r>
            <a:r>
              <a:rPr lang="de-DE" dirty="0" smtClean="0"/>
              <a:t> </a:t>
            </a:r>
            <a:r>
              <a:rPr lang="de-DE" dirty="0" err="1" smtClean="0"/>
              <a:t>diseases</a:t>
            </a:r>
            <a:r>
              <a:rPr lang="de-DE" dirty="0" smtClean="0"/>
              <a:t> </a:t>
            </a:r>
            <a:r>
              <a:rPr lang="de-DE" dirty="0" err="1" smtClean="0"/>
              <a:t>as</a:t>
            </a:r>
            <a:r>
              <a:rPr lang="de-DE" dirty="0" smtClean="0"/>
              <a:t> </a:t>
            </a:r>
            <a:r>
              <a:rPr lang="de-DE" dirty="0" err="1" smtClean="0"/>
              <a:t>well</a:t>
            </a:r>
            <a:endParaRPr lang="de-DE" dirty="0" smtClean="0"/>
          </a:p>
          <a:p>
            <a:r>
              <a:rPr lang="de-DE" dirty="0" err="1" smtClean="0"/>
              <a:t>Disorders</a:t>
            </a:r>
            <a:r>
              <a:rPr lang="de-DE" dirty="0" smtClean="0"/>
              <a:t> </a:t>
            </a:r>
            <a:r>
              <a:rPr lang="de-DE" dirty="0" err="1" smtClean="0"/>
              <a:t>itself</a:t>
            </a:r>
            <a:r>
              <a:rPr lang="de-DE" dirty="0" smtClean="0"/>
              <a:t> </a:t>
            </a:r>
            <a:r>
              <a:rPr lang="de-DE" dirty="0" err="1" smtClean="0"/>
              <a:t>are</a:t>
            </a:r>
            <a:r>
              <a:rPr lang="de-DE" dirty="0" smtClean="0"/>
              <a:t> "invisible" (latent)—</a:t>
            </a:r>
            <a:r>
              <a:rPr lang="de-DE" dirty="0" err="1" smtClean="0"/>
              <a:t>we</a:t>
            </a:r>
            <a:r>
              <a:rPr lang="de-DE" dirty="0" smtClean="0"/>
              <a:t> </a:t>
            </a:r>
            <a:r>
              <a:rPr lang="de-DE" dirty="0" err="1" smtClean="0"/>
              <a:t>cannot</a:t>
            </a:r>
            <a:r>
              <a:rPr lang="de-DE" dirty="0" smtClean="0"/>
              <a:t> </a:t>
            </a:r>
            <a:r>
              <a:rPr lang="de-DE" dirty="0" err="1" smtClean="0"/>
              <a:t>observe</a:t>
            </a:r>
            <a:r>
              <a:rPr lang="de-DE" dirty="0" smtClean="0"/>
              <a:t> </a:t>
            </a:r>
            <a:r>
              <a:rPr lang="de-DE" dirty="0" err="1" smtClean="0"/>
              <a:t>measles</a:t>
            </a:r>
            <a:r>
              <a:rPr lang="de-DE" dirty="0" smtClean="0"/>
              <a:t> </a:t>
            </a:r>
            <a:r>
              <a:rPr lang="de-DE" dirty="0" err="1" smtClean="0"/>
              <a:t>directly</a:t>
            </a:r>
            <a:endParaRPr lang="de-DE" dirty="0" smtClean="0"/>
          </a:p>
          <a:p>
            <a:endParaRPr lang="en-US" dirty="0"/>
          </a:p>
          <a:p>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45</a:t>
            </a:fld>
            <a:endParaRPr lang="en-US"/>
          </a:p>
        </p:txBody>
      </p:sp>
      <p:sp>
        <p:nvSpPr>
          <p:cNvPr id="12" name="Oval 11"/>
          <p:cNvSpPr/>
          <p:nvPr/>
        </p:nvSpPr>
        <p:spPr>
          <a:xfrm>
            <a:off x="3376918" y="495751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M</a:t>
            </a:r>
            <a:endParaRPr lang="en-US" dirty="0"/>
          </a:p>
        </p:txBody>
      </p:sp>
    </p:spTree>
    <p:extLst>
      <p:ext uri="{BB962C8B-B14F-4D97-AF65-F5344CB8AC3E}">
        <p14:creationId xmlns:p14="http://schemas.microsoft.com/office/powerpoint/2010/main" val="18037352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Common cause framework</a:t>
            </a:r>
            <a:endParaRPr lang="en-US" dirty="0"/>
          </a:p>
        </p:txBody>
      </p:sp>
      <p:sp>
        <p:nvSpPr>
          <p:cNvPr id="3" name="Inhaltsplatzhalter 2"/>
          <p:cNvSpPr>
            <a:spLocks noGrp="1"/>
          </p:cNvSpPr>
          <p:nvPr>
            <p:ph idx="1"/>
          </p:nvPr>
        </p:nvSpPr>
        <p:spPr/>
        <p:txBody>
          <a:bodyPr>
            <a:normAutofit/>
          </a:bodyPr>
          <a:lstStyle/>
          <a:p>
            <a:r>
              <a:rPr lang="de-DE" dirty="0" smtClean="0"/>
              <a:t>Goes back </a:t>
            </a:r>
            <a:r>
              <a:rPr lang="de-DE" dirty="0" err="1" smtClean="0"/>
              <a:t>to</a:t>
            </a:r>
            <a:r>
              <a:rPr lang="de-DE" dirty="0" smtClean="0"/>
              <a:t> </a:t>
            </a:r>
            <a:r>
              <a:rPr lang="de-DE" dirty="0" err="1" smtClean="0"/>
              <a:t>infectious</a:t>
            </a:r>
            <a:r>
              <a:rPr lang="de-DE" dirty="0" smtClean="0"/>
              <a:t> </a:t>
            </a:r>
            <a:r>
              <a:rPr lang="de-DE" dirty="0" err="1" smtClean="0"/>
              <a:t>diseases</a:t>
            </a:r>
            <a:r>
              <a:rPr lang="de-DE" dirty="0" smtClean="0"/>
              <a:t> </a:t>
            </a:r>
            <a:r>
              <a:rPr lang="de-DE" dirty="0" err="1" smtClean="0"/>
              <a:t>as</a:t>
            </a:r>
            <a:r>
              <a:rPr lang="de-DE" dirty="0" smtClean="0"/>
              <a:t> </a:t>
            </a:r>
            <a:r>
              <a:rPr lang="de-DE" dirty="0" err="1" smtClean="0"/>
              <a:t>well</a:t>
            </a:r>
            <a:endParaRPr lang="de-DE" dirty="0" smtClean="0"/>
          </a:p>
          <a:p>
            <a:r>
              <a:rPr lang="de-DE" dirty="0" err="1" smtClean="0"/>
              <a:t>Disorders</a:t>
            </a:r>
            <a:r>
              <a:rPr lang="de-DE" dirty="0" smtClean="0"/>
              <a:t> </a:t>
            </a:r>
            <a:r>
              <a:rPr lang="de-DE" dirty="0" err="1" smtClean="0"/>
              <a:t>itself</a:t>
            </a:r>
            <a:r>
              <a:rPr lang="de-DE" dirty="0" smtClean="0"/>
              <a:t> </a:t>
            </a:r>
            <a:r>
              <a:rPr lang="de-DE" dirty="0" err="1" smtClean="0"/>
              <a:t>are</a:t>
            </a:r>
            <a:r>
              <a:rPr lang="de-DE" dirty="0" smtClean="0"/>
              <a:t> "invisible" (latent)—</a:t>
            </a:r>
            <a:r>
              <a:rPr lang="de-DE" dirty="0" err="1" smtClean="0"/>
              <a:t>we</a:t>
            </a:r>
            <a:r>
              <a:rPr lang="de-DE" dirty="0" smtClean="0"/>
              <a:t> </a:t>
            </a:r>
            <a:r>
              <a:rPr lang="de-DE" dirty="0" err="1" smtClean="0"/>
              <a:t>cannot</a:t>
            </a:r>
            <a:r>
              <a:rPr lang="de-DE" dirty="0" smtClean="0"/>
              <a:t> </a:t>
            </a:r>
            <a:r>
              <a:rPr lang="de-DE" dirty="0" err="1" smtClean="0"/>
              <a:t>observe</a:t>
            </a:r>
            <a:r>
              <a:rPr lang="de-DE" dirty="0" smtClean="0"/>
              <a:t> </a:t>
            </a:r>
            <a:r>
              <a:rPr lang="de-DE" dirty="0" err="1" smtClean="0"/>
              <a:t>measles</a:t>
            </a:r>
            <a:r>
              <a:rPr lang="de-DE" dirty="0" smtClean="0"/>
              <a:t> </a:t>
            </a:r>
            <a:r>
              <a:rPr lang="de-DE" dirty="0" err="1" smtClean="0"/>
              <a:t>directly</a:t>
            </a:r>
            <a:endParaRPr lang="de-DE" dirty="0" smtClean="0"/>
          </a:p>
          <a:p>
            <a:r>
              <a:rPr lang="de-DE" dirty="0" err="1" smtClean="0"/>
              <a:t>We</a:t>
            </a:r>
            <a:r>
              <a:rPr lang="de-DE" dirty="0" smtClean="0"/>
              <a:t> </a:t>
            </a:r>
            <a:r>
              <a:rPr lang="de-DE" dirty="0" err="1" smtClean="0"/>
              <a:t>can</a:t>
            </a:r>
            <a:r>
              <a:rPr lang="de-DE" dirty="0" smtClean="0"/>
              <a:t> </a:t>
            </a:r>
            <a:r>
              <a:rPr lang="de-DE" dirty="0" err="1" smtClean="0"/>
              <a:t>only</a:t>
            </a:r>
            <a:r>
              <a:rPr lang="de-DE" dirty="0" smtClean="0"/>
              <a:t> </a:t>
            </a:r>
            <a:r>
              <a:rPr lang="de-DE" dirty="0" err="1" smtClean="0"/>
              <a:t>observe</a:t>
            </a:r>
            <a:r>
              <a:rPr lang="de-DE" dirty="0" smtClean="0"/>
              <a:t> </a:t>
            </a:r>
            <a:r>
              <a:rPr lang="de-DE" dirty="0" err="1" smtClean="0"/>
              <a:t>the</a:t>
            </a:r>
            <a:r>
              <a:rPr lang="de-DE" dirty="0" smtClean="0"/>
              <a:t> </a:t>
            </a:r>
            <a:r>
              <a:rPr lang="de-DE" dirty="0" err="1" smtClean="0"/>
              <a:t>symptoms</a:t>
            </a:r>
            <a:r>
              <a:rPr lang="de-DE" dirty="0" smtClean="0"/>
              <a:t> </a:t>
            </a:r>
            <a:r>
              <a:rPr lang="de-DE" dirty="0" err="1" smtClean="0"/>
              <a:t>of</a:t>
            </a:r>
            <a:r>
              <a:rPr lang="de-DE" dirty="0" smtClean="0"/>
              <a:t> </a:t>
            </a:r>
            <a:r>
              <a:rPr lang="de-DE" dirty="0" err="1" smtClean="0"/>
              <a:t>measles</a:t>
            </a:r>
            <a:endParaRPr lang="de-DE" dirty="0" smtClean="0"/>
          </a:p>
          <a:p>
            <a:r>
              <a:rPr lang="de-DE" dirty="0" err="1" smtClean="0"/>
              <a:t>We</a:t>
            </a:r>
            <a:r>
              <a:rPr lang="de-DE" dirty="0" smtClean="0"/>
              <a:t> </a:t>
            </a:r>
            <a:r>
              <a:rPr lang="de-DE" dirty="0" err="1" smtClean="0"/>
              <a:t>can</a:t>
            </a:r>
            <a:r>
              <a:rPr lang="de-DE" dirty="0" smtClean="0"/>
              <a:t> </a:t>
            </a:r>
            <a:r>
              <a:rPr lang="de-DE" dirty="0" err="1" smtClean="0"/>
              <a:t>use</a:t>
            </a:r>
            <a:r>
              <a:rPr lang="de-DE" dirty="0" smtClean="0"/>
              <a:t> </a:t>
            </a:r>
            <a:r>
              <a:rPr lang="de-DE" dirty="0" err="1" smtClean="0"/>
              <a:t>symptoms</a:t>
            </a:r>
            <a:r>
              <a:rPr lang="de-DE" dirty="0" smtClean="0"/>
              <a:t> </a:t>
            </a:r>
            <a:r>
              <a:rPr lang="de-DE" dirty="0" err="1" smtClean="0"/>
              <a:t>to</a:t>
            </a:r>
            <a:r>
              <a:rPr lang="de-DE" dirty="0" smtClean="0"/>
              <a:t> </a:t>
            </a:r>
            <a:r>
              <a:rPr lang="de-DE" dirty="0" err="1" smtClean="0"/>
              <a:t>indicate</a:t>
            </a:r>
            <a:r>
              <a:rPr lang="de-DE" dirty="0" smtClean="0"/>
              <a:t> </a:t>
            </a:r>
            <a:r>
              <a:rPr lang="de-DE" dirty="0" err="1" smtClean="0"/>
              <a:t>the</a:t>
            </a:r>
            <a:r>
              <a:rPr lang="de-DE" dirty="0" smtClean="0"/>
              <a:t> </a:t>
            </a:r>
            <a:r>
              <a:rPr lang="de-DE" dirty="0" err="1" smtClean="0"/>
              <a:t>presence</a:t>
            </a:r>
            <a:r>
              <a:rPr lang="de-DE" dirty="0" smtClean="0"/>
              <a:t> </a:t>
            </a:r>
            <a:r>
              <a:rPr lang="de-DE" dirty="0" err="1" smtClean="0"/>
              <a:t>of</a:t>
            </a:r>
            <a:r>
              <a:rPr lang="de-DE" dirty="0" smtClean="0"/>
              <a:t> </a:t>
            </a:r>
            <a:r>
              <a:rPr lang="de-DE" dirty="0" err="1" smtClean="0"/>
              <a:t>measles</a:t>
            </a:r>
            <a:endParaRPr lang="de-DE" dirty="0" smtClean="0"/>
          </a:p>
          <a:p>
            <a:endParaRPr lang="en-US" dirty="0"/>
          </a:p>
          <a:p>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46</a:t>
            </a:fld>
            <a:endParaRPr lang="en-US"/>
          </a:p>
        </p:txBody>
      </p:sp>
      <p:sp>
        <p:nvSpPr>
          <p:cNvPr id="9" name="Rechteck 8"/>
          <p:cNvSpPr/>
          <p:nvPr/>
        </p:nvSpPr>
        <p:spPr>
          <a:xfrm>
            <a:off x="5225034" y="432788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s1</a:t>
            </a:r>
            <a:endParaRPr lang="en-US" dirty="0"/>
          </a:p>
        </p:txBody>
      </p:sp>
      <p:sp>
        <p:nvSpPr>
          <p:cNvPr id="10" name="Rechteck 9"/>
          <p:cNvSpPr/>
          <p:nvPr/>
        </p:nvSpPr>
        <p:spPr>
          <a:xfrm>
            <a:off x="5225034" y="502638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s2</a:t>
            </a:r>
            <a:endParaRPr lang="en-US" dirty="0"/>
          </a:p>
        </p:txBody>
      </p:sp>
      <p:sp>
        <p:nvSpPr>
          <p:cNvPr id="11" name="Rechteck 10"/>
          <p:cNvSpPr/>
          <p:nvPr/>
        </p:nvSpPr>
        <p:spPr>
          <a:xfrm>
            <a:off x="5225034" y="570583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s3</a:t>
            </a:r>
            <a:endParaRPr lang="en-US" dirty="0"/>
          </a:p>
        </p:txBody>
      </p:sp>
      <p:sp>
        <p:nvSpPr>
          <p:cNvPr id="8" name="Oval 7"/>
          <p:cNvSpPr/>
          <p:nvPr/>
        </p:nvSpPr>
        <p:spPr>
          <a:xfrm>
            <a:off x="3376918" y="495751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M</a:t>
            </a:r>
            <a:endParaRPr lang="en-US" dirty="0"/>
          </a:p>
        </p:txBody>
      </p:sp>
    </p:spTree>
    <p:extLst>
      <p:ext uri="{BB962C8B-B14F-4D97-AF65-F5344CB8AC3E}">
        <p14:creationId xmlns:p14="http://schemas.microsoft.com/office/powerpoint/2010/main" val="32785045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Common cause framework</a:t>
            </a:r>
            <a:endParaRPr lang="en-US" dirty="0"/>
          </a:p>
        </p:txBody>
      </p:sp>
      <p:sp>
        <p:nvSpPr>
          <p:cNvPr id="3" name="Inhaltsplatzhalter 2"/>
          <p:cNvSpPr>
            <a:spLocks noGrp="1"/>
          </p:cNvSpPr>
          <p:nvPr>
            <p:ph idx="1"/>
          </p:nvPr>
        </p:nvSpPr>
        <p:spPr/>
        <p:txBody>
          <a:bodyPr>
            <a:normAutofit/>
          </a:bodyPr>
          <a:lstStyle/>
          <a:p>
            <a:r>
              <a:rPr lang="de-DE" dirty="0" smtClean="0"/>
              <a:t>Goes back </a:t>
            </a:r>
            <a:r>
              <a:rPr lang="de-DE" dirty="0" err="1" smtClean="0"/>
              <a:t>to</a:t>
            </a:r>
            <a:r>
              <a:rPr lang="de-DE" dirty="0" smtClean="0"/>
              <a:t> </a:t>
            </a:r>
            <a:r>
              <a:rPr lang="de-DE" dirty="0" err="1" smtClean="0"/>
              <a:t>infectious</a:t>
            </a:r>
            <a:r>
              <a:rPr lang="de-DE" dirty="0" smtClean="0"/>
              <a:t> </a:t>
            </a:r>
            <a:r>
              <a:rPr lang="de-DE" dirty="0" err="1" smtClean="0"/>
              <a:t>diseases</a:t>
            </a:r>
            <a:r>
              <a:rPr lang="de-DE" dirty="0" smtClean="0"/>
              <a:t> </a:t>
            </a:r>
            <a:r>
              <a:rPr lang="de-DE" dirty="0" err="1" smtClean="0"/>
              <a:t>as</a:t>
            </a:r>
            <a:r>
              <a:rPr lang="de-DE" dirty="0" smtClean="0"/>
              <a:t> </a:t>
            </a:r>
            <a:r>
              <a:rPr lang="de-DE" dirty="0" err="1" smtClean="0"/>
              <a:t>well</a:t>
            </a:r>
            <a:endParaRPr lang="de-DE" dirty="0" smtClean="0"/>
          </a:p>
          <a:p>
            <a:r>
              <a:rPr lang="de-DE" dirty="0" err="1" smtClean="0"/>
              <a:t>Disorders</a:t>
            </a:r>
            <a:r>
              <a:rPr lang="de-DE" dirty="0" smtClean="0"/>
              <a:t> </a:t>
            </a:r>
            <a:r>
              <a:rPr lang="de-DE" dirty="0" err="1" smtClean="0"/>
              <a:t>itself</a:t>
            </a:r>
            <a:r>
              <a:rPr lang="de-DE" dirty="0" smtClean="0"/>
              <a:t> </a:t>
            </a:r>
            <a:r>
              <a:rPr lang="de-DE" dirty="0" err="1" smtClean="0"/>
              <a:t>are</a:t>
            </a:r>
            <a:r>
              <a:rPr lang="de-DE" dirty="0" smtClean="0"/>
              <a:t> "invisible" (latent)—</a:t>
            </a:r>
            <a:r>
              <a:rPr lang="de-DE" dirty="0" err="1" smtClean="0"/>
              <a:t>we</a:t>
            </a:r>
            <a:r>
              <a:rPr lang="de-DE" dirty="0" smtClean="0"/>
              <a:t> </a:t>
            </a:r>
            <a:r>
              <a:rPr lang="de-DE" dirty="0" err="1" smtClean="0"/>
              <a:t>cannot</a:t>
            </a:r>
            <a:r>
              <a:rPr lang="de-DE" dirty="0" smtClean="0"/>
              <a:t> </a:t>
            </a:r>
            <a:r>
              <a:rPr lang="de-DE" dirty="0" err="1" smtClean="0"/>
              <a:t>observe</a:t>
            </a:r>
            <a:r>
              <a:rPr lang="de-DE" dirty="0" smtClean="0"/>
              <a:t> </a:t>
            </a:r>
            <a:r>
              <a:rPr lang="de-DE" dirty="0" err="1" smtClean="0"/>
              <a:t>measles</a:t>
            </a:r>
            <a:r>
              <a:rPr lang="de-DE" dirty="0" smtClean="0"/>
              <a:t> </a:t>
            </a:r>
            <a:r>
              <a:rPr lang="de-DE" dirty="0" err="1" smtClean="0"/>
              <a:t>directly</a:t>
            </a:r>
            <a:endParaRPr lang="de-DE" dirty="0" smtClean="0"/>
          </a:p>
          <a:p>
            <a:r>
              <a:rPr lang="de-DE" dirty="0" err="1"/>
              <a:t>We</a:t>
            </a:r>
            <a:r>
              <a:rPr lang="de-DE" dirty="0"/>
              <a:t> </a:t>
            </a:r>
            <a:r>
              <a:rPr lang="de-DE" dirty="0" err="1"/>
              <a:t>can</a:t>
            </a:r>
            <a:r>
              <a:rPr lang="de-DE" dirty="0"/>
              <a:t> </a:t>
            </a:r>
            <a:r>
              <a:rPr lang="de-DE" dirty="0" err="1"/>
              <a:t>only</a:t>
            </a:r>
            <a:r>
              <a:rPr lang="de-DE" dirty="0"/>
              <a:t> </a:t>
            </a:r>
            <a:r>
              <a:rPr lang="de-DE" dirty="0" err="1"/>
              <a:t>observe</a:t>
            </a:r>
            <a:r>
              <a:rPr lang="de-DE" dirty="0"/>
              <a:t> </a:t>
            </a:r>
            <a:r>
              <a:rPr lang="de-DE" dirty="0" err="1"/>
              <a:t>the</a:t>
            </a:r>
            <a:r>
              <a:rPr lang="de-DE" dirty="0"/>
              <a:t> </a:t>
            </a:r>
            <a:r>
              <a:rPr lang="de-DE" dirty="0" err="1" smtClean="0"/>
              <a:t>symptoms</a:t>
            </a:r>
            <a:r>
              <a:rPr lang="de-DE" dirty="0" smtClean="0"/>
              <a:t> </a:t>
            </a:r>
            <a:r>
              <a:rPr lang="de-DE" dirty="0" err="1" smtClean="0"/>
              <a:t>of</a:t>
            </a:r>
            <a:r>
              <a:rPr lang="de-DE" dirty="0" smtClean="0"/>
              <a:t> </a:t>
            </a:r>
            <a:r>
              <a:rPr lang="de-DE" dirty="0" err="1" smtClean="0"/>
              <a:t>measles</a:t>
            </a:r>
            <a:endParaRPr lang="de-DE" dirty="0" smtClean="0"/>
          </a:p>
          <a:p>
            <a:r>
              <a:rPr lang="de-DE" dirty="0" err="1" smtClean="0"/>
              <a:t>We</a:t>
            </a:r>
            <a:r>
              <a:rPr lang="de-DE" dirty="0" smtClean="0"/>
              <a:t> </a:t>
            </a:r>
            <a:r>
              <a:rPr lang="de-DE" dirty="0" err="1" smtClean="0"/>
              <a:t>can</a:t>
            </a:r>
            <a:r>
              <a:rPr lang="de-DE" dirty="0" smtClean="0"/>
              <a:t> </a:t>
            </a:r>
            <a:r>
              <a:rPr lang="de-DE" dirty="0" err="1" smtClean="0"/>
              <a:t>use</a:t>
            </a:r>
            <a:r>
              <a:rPr lang="de-DE" dirty="0" smtClean="0"/>
              <a:t> </a:t>
            </a:r>
            <a:r>
              <a:rPr lang="de-DE" dirty="0" err="1" smtClean="0"/>
              <a:t>symptoms</a:t>
            </a:r>
            <a:r>
              <a:rPr lang="de-DE" dirty="0" smtClean="0"/>
              <a:t> </a:t>
            </a:r>
            <a:r>
              <a:rPr lang="de-DE" dirty="0" err="1" smtClean="0"/>
              <a:t>to</a:t>
            </a:r>
            <a:r>
              <a:rPr lang="de-DE" dirty="0" smtClean="0"/>
              <a:t> </a:t>
            </a:r>
            <a:r>
              <a:rPr lang="de-DE" dirty="0" err="1" smtClean="0"/>
              <a:t>indicate</a:t>
            </a:r>
            <a:r>
              <a:rPr lang="de-DE" dirty="0" smtClean="0"/>
              <a:t> </a:t>
            </a:r>
            <a:r>
              <a:rPr lang="de-DE" dirty="0" err="1" smtClean="0"/>
              <a:t>the</a:t>
            </a:r>
            <a:r>
              <a:rPr lang="de-DE" dirty="0" smtClean="0"/>
              <a:t> </a:t>
            </a:r>
            <a:r>
              <a:rPr lang="de-DE" dirty="0" err="1" smtClean="0"/>
              <a:t>presence</a:t>
            </a:r>
            <a:r>
              <a:rPr lang="de-DE" dirty="0" smtClean="0"/>
              <a:t> </a:t>
            </a:r>
            <a:r>
              <a:rPr lang="de-DE" dirty="0" err="1" smtClean="0"/>
              <a:t>of</a:t>
            </a:r>
            <a:r>
              <a:rPr lang="de-DE" dirty="0" smtClean="0"/>
              <a:t> </a:t>
            </a:r>
            <a:r>
              <a:rPr lang="de-DE" dirty="0" err="1" smtClean="0"/>
              <a:t>measles</a:t>
            </a:r>
            <a:endParaRPr lang="de-DE" dirty="0" smtClean="0"/>
          </a:p>
          <a:p>
            <a:pPr lvl="1"/>
            <a:r>
              <a:rPr lang="de-DE" dirty="0" smtClean="0"/>
              <a:t>This </a:t>
            </a:r>
            <a:r>
              <a:rPr lang="de-DE" dirty="0" err="1" smtClean="0"/>
              <a:t>works</a:t>
            </a:r>
            <a:r>
              <a:rPr lang="de-DE" dirty="0" smtClean="0"/>
              <a:t> </a:t>
            </a:r>
            <a:r>
              <a:rPr lang="de-DE" dirty="0" err="1" smtClean="0"/>
              <a:t>because</a:t>
            </a:r>
            <a:r>
              <a:rPr lang="de-DE" dirty="0" smtClean="0"/>
              <a:t> </a:t>
            </a:r>
            <a:r>
              <a:rPr lang="de-DE" dirty="0" err="1" smtClean="0"/>
              <a:t>measles</a:t>
            </a:r>
            <a:r>
              <a:rPr lang="de-DE" dirty="0" smtClean="0"/>
              <a:t> </a:t>
            </a:r>
            <a:r>
              <a:rPr lang="de-DE" dirty="0" err="1" smtClean="0"/>
              <a:t>causes</a:t>
            </a:r>
            <a:r>
              <a:rPr lang="de-DE" dirty="0" smtClean="0"/>
              <a:t> </a:t>
            </a:r>
            <a:r>
              <a:rPr lang="de-DE" dirty="0" err="1" smtClean="0"/>
              <a:t>measles</a:t>
            </a:r>
            <a:r>
              <a:rPr lang="de-DE" dirty="0" smtClean="0"/>
              <a:t> </a:t>
            </a:r>
            <a:r>
              <a:rPr lang="de-DE" dirty="0" err="1" smtClean="0"/>
              <a:t>symptoms</a:t>
            </a:r>
            <a:endParaRPr lang="en-US" dirty="0" smtClean="0"/>
          </a:p>
          <a:p>
            <a:endParaRPr lang="en-US" dirty="0"/>
          </a:p>
          <a:p>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47</a:t>
            </a:fld>
            <a:endParaRPr lang="en-US"/>
          </a:p>
        </p:txBody>
      </p:sp>
      <p:cxnSp>
        <p:nvCxnSpPr>
          <p:cNvPr id="6" name="Gerade Verbindung mit Pfeil 5"/>
          <p:cNvCxnSpPr/>
          <p:nvPr/>
        </p:nvCxnSpPr>
        <p:spPr>
          <a:xfrm>
            <a:off x="4202684" y="5305785"/>
            <a:ext cx="901700" cy="1588"/>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7" name="Gerade Verbindung mit Pfeil 6"/>
          <p:cNvCxnSpPr/>
          <p:nvPr/>
        </p:nvCxnSpPr>
        <p:spPr>
          <a:xfrm flipV="1">
            <a:off x="4215384" y="4639035"/>
            <a:ext cx="901700" cy="4572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8" name="Gerade Verbindung mit Pfeil 7"/>
          <p:cNvCxnSpPr/>
          <p:nvPr/>
        </p:nvCxnSpPr>
        <p:spPr>
          <a:xfrm>
            <a:off x="4215384" y="5553435"/>
            <a:ext cx="901700" cy="4318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9" name="Rechteck 8"/>
          <p:cNvSpPr/>
          <p:nvPr/>
        </p:nvSpPr>
        <p:spPr>
          <a:xfrm>
            <a:off x="5225034" y="432788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s1</a:t>
            </a:r>
            <a:endParaRPr lang="en-US" dirty="0"/>
          </a:p>
        </p:txBody>
      </p:sp>
      <p:sp>
        <p:nvSpPr>
          <p:cNvPr id="10" name="Rechteck 9"/>
          <p:cNvSpPr/>
          <p:nvPr/>
        </p:nvSpPr>
        <p:spPr>
          <a:xfrm>
            <a:off x="5225034" y="502638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s2</a:t>
            </a:r>
            <a:endParaRPr lang="en-US" dirty="0"/>
          </a:p>
        </p:txBody>
      </p:sp>
      <p:sp>
        <p:nvSpPr>
          <p:cNvPr id="11" name="Rechteck 10"/>
          <p:cNvSpPr/>
          <p:nvPr/>
        </p:nvSpPr>
        <p:spPr>
          <a:xfrm>
            <a:off x="5225034" y="570583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s3</a:t>
            </a:r>
            <a:endParaRPr lang="en-US" dirty="0"/>
          </a:p>
        </p:txBody>
      </p:sp>
      <p:sp>
        <p:nvSpPr>
          <p:cNvPr id="12" name="Oval 11"/>
          <p:cNvSpPr/>
          <p:nvPr/>
        </p:nvSpPr>
        <p:spPr>
          <a:xfrm>
            <a:off x="3376918" y="495751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M</a:t>
            </a:r>
            <a:endParaRPr lang="en-US" dirty="0"/>
          </a:p>
        </p:txBody>
      </p:sp>
    </p:spTree>
    <p:extLst>
      <p:ext uri="{BB962C8B-B14F-4D97-AF65-F5344CB8AC3E}">
        <p14:creationId xmlns:p14="http://schemas.microsoft.com/office/powerpoint/2010/main" val="80333523"/>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Common cause framework</a:t>
            </a:r>
            <a:endParaRPr lang="en-US" dirty="0"/>
          </a:p>
        </p:txBody>
      </p:sp>
      <p:sp>
        <p:nvSpPr>
          <p:cNvPr id="3" name="Inhaltsplatzhalter 2"/>
          <p:cNvSpPr>
            <a:spLocks noGrp="1"/>
          </p:cNvSpPr>
          <p:nvPr>
            <p:ph idx="1"/>
          </p:nvPr>
        </p:nvSpPr>
        <p:spPr/>
        <p:txBody>
          <a:bodyPr>
            <a:normAutofit/>
          </a:bodyPr>
          <a:lstStyle/>
          <a:p>
            <a:r>
              <a:rPr lang="de-DE" dirty="0" smtClean="0"/>
              <a:t>The CC </a:t>
            </a:r>
            <a:r>
              <a:rPr lang="de-DE" dirty="0" err="1" smtClean="0"/>
              <a:t>framework</a:t>
            </a:r>
            <a:r>
              <a:rPr lang="de-DE" dirty="0" smtClean="0"/>
              <a:t> </a:t>
            </a:r>
            <a:r>
              <a:rPr lang="de-DE" dirty="0" err="1" smtClean="0"/>
              <a:t>is</a:t>
            </a:r>
            <a:r>
              <a:rPr lang="de-DE" dirty="0" smtClean="0"/>
              <a:t> </a:t>
            </a:r>
            <a:r>
              <a:rPr lang="de-DE" dirty="0" err="1" smtClean="0"/>
              <a:t>responsible</a:t>
            </a:r>
            <a:r>
              <a:rPr lang="de-DE" dirty="0" smtClean="0"/>
              <a:t> </a:t>
            </a:r>
            <a:r>
              <a:rPr lang="de-DE" dirty="0" err="1" smtClean="0"/>
              <a:t>for</a:t>
            </a:r>
            <a:r>
              <a:rPr lang="de-DE" dirty="0" smtClean="0"/>
              <a:t> </a:t>
            </a:r>
            <a:r>
              <a:rPr lang="de-DE" dirty="0" err="1" smtClean="0"/>
              <a:t>symptom</a:t>
            </a:r>
            <a:r>
              <a:rPr lang="de-DE" dirty="0" smtClean="0"/>
              <a:t> </a:t>
            </a:r>
            <a:r>
              <a:rPr lang="de-DE" dirty="0" err="1" smtClean="0"/>
              <a:t>checklists</a:t>
            </a:r>
            <a:r>
              <a:rPr lang="de-DE" dirty="0" smtClean="0"/>
              <a:t> in </a:t>
            </a:r>
            <a:r>
              <a:rPr lang="de-DE" dirty="0" err="1" smtClean="0"/>
              <a:t>the</a:t>
            </a:r>
            <a:r>
              <a:rPr lang="de-DE" dirty="0" smtClean="0"/>
              <a:t> </a:t>
            </a:r>
            <a:r>
              <a:rPr lang="de-DE" dirty="0" err="1" smtClean="0"/>
              <a:t>rest</a:t>
            </a:r>
            <a:r>
              <a:rPr lang="de-DE" dirty="0" smtClean="0"/>
              <a:t> </a:t>
            </a:r>
            <a:r>
              <a:rPr lang="de-DE" dirty="0" err="1" smtClean="0"/>
              <a:t>of</a:t>
            </a:r>
            <a:r>
              <a:rPr lang="de-DE" dirty="0" smtClean="0"/>
              <a:t> </a:t>
            </a:r>
            <a:r>
              <a:rPr lang="de-DE" dirty="0" err="1" smtClean="0"/>
              <a:t>medicine</a:t>
            </a:r>
            <a:r>
              <a:rPr lang="de-DE" dirty="0" smtClean="0"/>
              <a:t> </a:t>
            </a:r>
            <a:r>
              <a:rPr lang="de-DE" dirty="0" err="1" smtClean="0"/>
              <a:t>and</a:t>
            </a:r>
            <a:r>
              <a:rPr lang="de-DE" dirty="0" smtClean="0"/>
              <a:t> </a:t>
            </a:r>
            <a:r>
              <a:rPr lang="de-DE" dirty="0" err="1" smtClean="0"/>
              <a:t>psychiatry</a:t>
            </a:r>
            <a:endParaRPr lang="de-DE" dirty="0"/>
          </a:p>
          <a:p>
            <a:pPr lvl="1"/>
            <a:r>
              <a:rPr lang="de-DE" dirty="0" err="1"/>
              <a:t>We</a:t>
            </a:r>
            <a:r>
              <a:rPr lang="de-DE" dirty="0"/>
              <a:t> </a:t>
            </a:r>
            <a:r>
              <a:rPr lang="de-DE" dirty="0" err="1"/>
              <a:t>use</a:t>
            </a:r>
            <a:r>
              <a:rPr lang="de-DE" dirty="0"/>
              <a:t> </a:t>
            </a:r>
            <a:r>
              <a:rPr lang="de-DE" dirty="0" err="1"/>
              <a:t>symptom</a:t>
            </a:r>
            <a:r>
              <a:rPr lang="de-DE" dirty="0"/>
              <a:t> </a:t>
            </a:r>
            <a:r>
              <a:rPr lang="de-DE" dirty="0" err="1"/>
              <a:t>lists</a:t>
            </a:r>
            <a:r>
              <a:rPr lang="de-DE" dirty="0"/>
              <a:t> </a:t>
            </a:r>
            <a:r>
              <a:rPr lang="de-DE" dirty="0" err="1"/>
              <a:t>to</a:t>
            </a:r>
            <a:r>
              <a:rPr lang="de-DE" dirty="0"/>
              <a:t> </a:t>
            </a:r>
            <a:r>
              <a:rPr lang="de-DE" dirty="0" err="1"/>
              <a:t>determine</a:t>
            </a:r>
            <a:r>
              <a:rPr lang="de-DE" dirty="0"/>
              <a:t> </a:t>
            </a:r>
            <a:r>
              <a:rPr lang="de-DE" dirty="0" err="1"/>
              <a:t>the</a:t>
            </a:r>
            <a:r>
              <a:rPr lang="de-DE" dirty="0"/>
              <a:t> </a:t>
            </a:r>
            <a:r>
              <a:rPr lang="de-DE" dirty="0" err="1"/>
              <a:t>presence</a:t>
            </a:r>
            <a:r>
              <a:rPr lang="de-DE" dirty="0"/>
              <a:t> </a:t>
            </a:r>
            <a:r>
              <a:rPr lang="de-DE" dirty="0" err="1"/>
              <a:t>of</a:t>
            </a:r>
            <a:r>
              <a:rPr lang="de-DE" dirty="0"/>
              <a:t> an </a:t>
            </a:r>
            <a:r>
              <a:rPr lang="de-DE" dirty="0" err="1"/>
              <a:t>underlying</a:t>
            </a:r>
            <a:r>
              <a:rPr lang="de-DE" dirty="0"/>
              <a:t> </a:t>
            </a:r>
            <a:r>
              <a:rPr lang="de-DE" dirty="0" err="1" smtClean="0"/>
              <a:t>disease</a:t>
            </a:r>
            <a:endParaRPr lang="de-DE" dirty="0" smtClean="0"/>
          </a:p>
          <a:p>
            <a:r>
              <a:rPr lang="de-DE" dirty="0" smtClean="0"/>
              <a:t>The </a:t>
            </a:r>
            <a:r>
              <a:rPr lang="de-DE" dirty="0"/>
              <a:t>CC </a:t>
            </a:r>
            <a:r>
              <a:rPr lang="de-DE" dirty="0" err="1"/>
              <a:t>framework</a:t>
            </a:r>
            <a:r>
              <a:rPr lang="de-DE" dirty="0"/>
              <a:t> </a:t>
            </a:r>
            <a:r>
              <a:rPr lang="de-DE" dirty="0" err="1" smtClean="0"/>
              <a:t>explains</a:t>
            </a:r>
            <a:r>
              <a:rPr lang="de-DE" dirty="0" smtClean="0"/>
              <a:t> </a:t>
            </a:r>
            <a:r>
              <a:rPr lang="de-DE" dirty="0" err="1" smtClean="0"/>
              <a:t>why</a:t>
            </a:r>
            <a:r>
              <a:rPr lang="de-DE" dirty="0" smtClean="0"/>
              <a:t> </a:t>
            </a:r>
            <a:r>
              <a:rPr lang="de-DE" dirty="0" err="1" smtClean="0"/>
              <a:t>symptoms</a:t>
            </a:r>
            <a:r>
              <a:rPr lang="de-DE" dirty="0" smtClean="0"/>
              <a:t> </a:t>
            </a:r>
            <a:r>
              <a:rPr lang="de-DE" dirty="0" err="1" smtClean="0"/>
              <a:t>cluster</a:t>
            </a:r>
            <a:r>
              <a:rPr lang="de-DE" dirty="0" smtClean="0"/>
              <a:t>: </a:t>
            </a:r>
            <a:r>
              <a:rPr lang="de-DE" dirty="0" err="1" smtClean="0"/>
              <a:t>they</a:t>
            </a:r>
            <a:r>
              <a:rPr lang="de-DE" dirty="0" smtClean="0"/>
              <a:t> </a:t>
            </a:r>
            <a:r>
              <a:rPr lang="de-DE" dirty="0" err="1" smtClean="0"/>
              <a:t>have</a:t>
            </a:r>
            <a:r>
              <a:rPr lang="de-DE" dirty="0" smtClean="0"/>
              <a:t> </a:t>
            </a:r>
            <a:r>
              <a:rPr lang="de-DE" dirty="0" err="1" smtClean="0"/>
              <a:t>the</a:t>
            </a:r>
            <a:r>
              <a:rPr lang="de-DE" dirty="0" smtClean="0"/>
              <a:t> same </a:t>
            </a:r>
            <a:r>
              <a:rPr lang="de-DE" dirty="0" err="1" smtClean="0"/>
              <a:t>causal</a:t>
            </a:r>
            <a:r>
              <a:rPr lang="de-DE" dirty="0" smtClean="0"/>
              <a:t> </a:t>
            </a:r>
            <a:r>
              <a:rPr lang="de-DE" dirty="0" err="1" smtClean="0"/>
              <a:t>origin</a:t>
            </a:r>
            <a:r>
              <a:rPr lang="de-DE" dirty="0" smtClean="0"/>
              <a:t> </a:t>
            </a:r>
          </a:p>
          <a:p>
            <a:pPr lvl="1"/>
            <a:r>
              <a:rPr lang="de-DE" dirty="0" err="1" smtClean="0"/>
              <a:t>Fever</a:t>
            </a:r>
            <a:r>
              <a:rPr lang="de-DE" dirty="0" smtClean="0"/>
              <a:t>, </a:t>
            </a:r>
            <a:r>
              <a:rPr lang="de-DE" dirty="0" err="1" smtClean="0"/>
              <a:t>generalized</a:t>
            </a:r>
            <a:r>
              <a:rPr lang="de-DE" dirty="0" smtClean="0"/>
              <a:t> </a:t>
            </a:r>
            <a:r>
              <a:rPr lang="de-DE" dirty="0" err="1" smtClean="0"/>
              <a:t>rash</a:t>
            </a:r>
            <a:r>
              <a:rPr lang="de-DE" dirty="0" smtClean="0"/>
              <a:t>, </a:t>
            </a:r>
            <a:r>
              <a:rPr lang="de-DE" dirty="0" err="1" smtClean="0"/>
              <a:t>Koplik's</a:t>
            </a:r>
            <a:r>
              <a:rPr lang="de-DE" dirty="0" smtClean="0"/>
              <a:t> </a:t>
            </a:r>
            <a:r>
              <a:rPr lang="de-DE" dirty="0" err="1" smtClean="0"/>
              <a:t>spots</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measles</a:t>
            </a:r>
            <a:r>
              <a:rPr lang="de-DE" dirty="0" smtClean="0">
                <a:sym typeface="Wingdings" panose="05000000000000000000" pitchFamily="2" charset="2"/>
              </a:rPr>
              <a:t>!</a:t>
            </a:r>
            <a:endParaRPr lang="de-DE" dirty="0"/>
          </a:p>
          <a:p>
            <a:endParaRPr lang="en-US" dirty="0" smtClean="0"/>
          </a:p>
          <a:p>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48</a:t>
            </a:fld>
            <a:endParaRPr lang="en-US"/>
          </a:p>
        </p:txBody>
      </p:sp>
      <p:grpSp>
        <p:nvGrpSpPr>
          <p:cNvPr id="5" name="Gruppierung 4"/>
          <p:cNvGrpSpPr/>
          <p:nvPr/>
        </p:nvGrpSpPr>
        <p:grpSpPr>
          <a:xfrm>
            <a:off x="3376918" y="4327885"/>
            <a:ext cx="2368816" cy="1898650"/>
            <a:chOff x="3428734" y="4302125"/>
            <a:chExt cx="2368816" cy="1898650"/>
          </a:xfrm>
        </p:grpSpPr>
        <p:cxnSp>
          <p:nvCxnSpPr>
            <p:cNvPr id="6" name="Gerade Verbindung mit Pfeil 5"/>
            <p:cNvCxnSpPr/>
            <p:nvPr/>
          </p:nvCxnSpPr>
          <p:spPr>
            <a:xfrm>
              <a:off x="4254500" y="5280025"/>
              <a:ext cx="901700" cy="1588"/>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7" name="Gerade Verbindung mit Pfeil 6"/>
            <p:cNvCxnSpPr/>
            <p:nvPr/>
          </p:nvCxnSpPr>
          <p:spPr>
            <a:xfrm flipV="1">
              <a:off x="4267200" y="4613275"/>
              <a:ext cx="901700" cy="4572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8" name="Gerade Verbindung mit Pfeil 7"/>
            <p:cNvCxnSpPr/>
            <p:nvPr/>
          </p:nvCxnSpPr>
          <p:spPr>
            <a:xfrm>
              <a:off x="4267200" y="5527675"/>
              <a:ext cx="901700" cy="4318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9" name="Rechteck 8"/>
            <p:cNvSpPr/>
            <p:nvPr/>
          </p:nvSpPr>
          <p:spPr>
            <a:xfrm>
              <a:off x="5276850" y="43021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s1</a:t>
              </a:r>
              <a:endParaRPr lang="en-US" dirty="0"/>
            </a:p>
          </p:txBody>
        </p:sp>
        <p:sp>
          <p:nvSpPr>
            <p:cNvPr id="10" name="Rechteck 9"/>
            <p:cNvSpPr/>
            <p:nvPr/>
          </p:nvSpPr>
          <p:spPr>
            <a:xfrm>
              <a:off x="5276850" y="50006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s2</a:t>
              </a:r>
              <a:endParaRPr lang="en-US" dirty="0"/>
            </a:p>
          </p:txBody>
        </p:sp>
        <p:sp>
          <p:nvSpPr>
            <p:cNvPr id="11" name="Rechteck 10"/>
            <p:cNvSpPr/>
            <p:nvPr/>
          </p:nvSpPr>
          <p:spPr>
            <a:xfrm>
              <a:off x="5276850" y="568007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s3</a:t>
              </a:r>
              <a:endParaRPr lang="en-US" dirty="0"/>
            </a:p>
          </p:txBody>
        </p:sp>
        <p:sp>
          <p:nvSpPr>
            <p:cNvPr id="12" name="Oval 11"/>
            <p:cNvSpPr/>
            <p:nvPr/>
          </p:nvSpPr>
          <p:spPr>
            <a:xfrm>
              <a:off x="3428734" y="493175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M</a:t>
              </a:r>
              <a:endParaRPr lang="en-US" dirty="0"/>
            </a:p>
          </p:txBody>
        </p:sp>
      </p:grpSp>
    </p:spTree>
    <p:extLst>
      <p:ext uri="{BB962C8B-B14F-4D97-AF65-F5344CB8AC3E}">
        <p14:creationId xmlns:p14="http://schemas.microsoft.com/office/powerpoint/2010/main" val="33258508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0097060\Dropbox\Research\Conferences, Seminars, Workshops\2015-02 LIPS\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37" y="4108454"/>
            <a:ext cx="751847" cy="7518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Common cause framework</a:t>
            </a:r>
          </a:p>
        </p:txBody>
      </p:sp>
      <p:sp>
        <p:nvSpPr>
          <p:cNvPr id="3" name="Content Placeholder 2"/>
          <p:cNvSpPr>
            <a:spLocks noGrp="1"/>
          </p:cNvSpPr>
          <p:nvPr>
            <p:ph idx="1"/>
          </p:nvPr>
        </p:nvSpPr>
        <p:spPr/>
        <p:txBody>
          <a:bodyPr/>
          <a:lstStyle/>
          <a:p>
            <a:r>
              <a:rPr lang="en-US" dirty="0" smtClean="0"/>
              <a:t>What does this mean for symptoms?</a:t>
            </a:r>
          </a:p>
          <a:p>
            <a:pPr lvl="1"/>
            <a:r>
              <a:rPr lang="en-US" dirty="0" smtClean="0"/>
              <a:t>Symptoms are equivalent &amp; </a:t>
            </a:r>
            <a:r>
              <a:rPr lang="en-US" dirty="0"/>
              <a:t>interchangeable indicators of underlying disease ("Assumption of symptom equivalence")</a:t>
            </a:r>
          </a:p>
          <a:p>
            <a:pPr lvl="1"/>
            <a:r>
              <a:rPr lang="en-US" dirty="0"/>
              <a:t>Symptom number, not symptom nature is relevant</a:t>
            </a:r>
          </a:p>
          <a:p>
            <a:pPr lvl="1"/>
            <a:r>
              <a:rPr lang="en-US" dirty="0" smtClean="0"/>
              <a:t>Symptoms are "locally </a:t>
            </a:r>
            <a:r>
              <a:rPr lang="en-US" dirty="0"/>
              <a:t>independent"; since they are derived from the same common cause, their correlations are spurious</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49</a:t>
            </a:fld>
            <a:endParaRPr lang="en-US"/>
          </a:p>
        </p:txBody>
      </p:sp>
      <p:grpSp>
        <p:nvGrpSpPr>
          <p:cNvPr id="5" name="Gruppierung 4"/>
          <p:cNvGrpSpPr/>
          <p:nvPr/>
        </p:nvGrpSpPr>
        <p:grpSpPr>
          <a:xfrm>
            <a:off x="3314036" y="4227513"/>
            <a:ext cx="2368816" cy="1898650"/>
            <a:chOff x="3428734" y="4302125"/>
            <a:chExt cx="2368816" cy="1898650"/>
          </a:xfrm>
        </p:grpSpPr>
        <p:cxnSp>
          <p:nvCxnSpPr>
            <p:cNvPr id="6" name="Gerade Verbindung mit Pfeil 5"/>
            <p:cNvCxnSpPr/>
            <p:nvPr/>
          </p:nvCxnSpPr>
          <p:spPr>
            <a:xfrm>
              <a:off x="4254500" y="5280025"/>
              <a:ext cx="901700" cy="1588"/>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7" name="Gerade Verbindung mit Pfeil 6"/>
            <p:cNvCxnSpPr/>
            <p:nvPr/>
          </p:nvCxnSpPr>
          <p:spPr>
            <a:xfrm flipV="1">
              <a:off x="4267200" y="4613275"/>
              <a:ext cx="901700" cy="4572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8" name="Gerade Verbindung mit Pfeil 7"/>
            <p:cNvCxnSpPr/>
            <p:nvPr/>
          </p:nvCxnSpPr>
          <p:spPr>
            <a:xfrm>
              <a:off x="4267200" y="5527675"/>
              <a:ext cx="901700" cy="4318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9" name="Rechteck 8"/>
            <p:cNvSpPr/>
            <p:nvPr/>
          </p:nvSpPr>
          <p:spPr>
            <a:xfrm>
              <a:off x="5276850" y="43021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72</a:t>
              </a:r>
              <a:endParaRPr lang="en-US" dirty="0"/>
            </a:p>
          </p:txBody>
        </p:sp>
        <p:sp>
          <p:nvSpPr>
            <p:cNvPr id="10" name="Rechteck 9"/>
            <p:cNvSpPr/>
            <p:nvPr/>
          </p:nvSpPr>
          <p:spPr>
            <a:xfrm>
              <a:off x="5276850" y="50006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74</a:t>
              </a:r>
              <a:endParaRPr lang="en-US" dirty="0"/>
            </a:p>
          </p:txBody>
        </p:sp>
        <p:sp>
          <p:nvSpPr>
            <p:cNvPr id="11" name="Rechteck 10"/>
            <p:cNvSpPr/>
            <p:nvPr/>
          </p:nvSpPr>
          <p:spPr>
            <a:xfrm>
              <a:off x="5276850" y="568007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73</a:t>
              </a:r>
              <a:endParaRPr lang="en-US" dirty="0"/>
            </a:p>
          </p:txBody>
        </p:sp>
        <p:sp>
          <p:nvSpPr>
            <p:cNvPr id="12" name="Oval 11"/>
            <p:cNvSpPr/>
            <p:nvPr/>
          </p:nvSpPr>
          <p:spPr>
            <a:xfrm>
              <a:off x="3428734" y="493175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W</a:t>
              </a:r>
              <a:endParaRPr lang="en-US" dirty="0"/>
            </a:p>
          </p:txBody>
        </p:sp>
      </p:grpSp>
      <p:sp>
        <p:nvSpPr>
          <p:cNvPr id="13" name="Rectangle 12"/>
          <p:cNvSpPr/>
          <p:nvPr/>
        </p:nvSpPr>
        <p:spPr>
          <a:xfrm>
            <a:off x="1515399" y="3879850"/>
            <a:ext cx="3526103" cy="24765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Arc 18"/>
          <p:cNvSpPr/>
          <p:nvPr/>
        </p:nvSpPr>
        <p:spPr>
          <a:xfrm>
            <a:off x="5366084" y="4419693"/>
            <a:ext cx="755583" cy="728764"/>
          </a:xfrm>
          <a:prstGeom prst="arc">
            <a:avLst>
              <a:gd name="adj1" fmla="val 16200000"/>
              <a:gd name="adj2" fmla="val 5512062"/>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0" name="Arc 19"/>
          <p:cNvSpPr/>
          <p:nvPr/>
        </p:nvSpPr>
        <p:spPr>
          <a:xfrm>
            <a:off x="5366084" y="5266081"/>
            <a:ext cx="755583" cy="728764"/>
          </a:xfrm>
          <a:prstGeom prst="arc">
            <a:avLst>
              <a:gd name="adj1" fmla="val 16200000"/>
              <a:gd name="adj2" fmla="val 5512062"/>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Arc 20"/>
          <p:cNvSpPr/>
          <p:nvPr/>
        </p:nvSpPr>
        <p:spPr>
          <a:xfrm flipH="1">
            <a:off x="4468591" y="4503089"/>
            <a:ext cx="1275284" cy="1362723"/>
          </a:xfrm>
          <a:prstGeom prst="arc">
            <a:avLst>
              <a:gd name="adj1" fmla="val 16200000"/>
              <a:gd name="adj2" fmla="val 5512062"/>
            </a:avLst>
          </a:prstGeom>
          <a:ln>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23" name="Picture 2" descr="C:\Users\u0097060\Dropbox\Research\Conferences, Seminars, Workshops\2015-02 LIPS\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37" y="4810439"/>
            <a:ext cx="751847" cy="75184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u0097060\Dropbox\Research\Conferences, Seminars, Workshops\2015-02 LIPS\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37" y="5489888"/>
            <a:ext cx="751847" cy="7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26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Procedure</a:t>
            </a:r>
            <a:endParaRPr lang="en-US" dirty="0"/>
          </a:p>
        </p:txBody>
      </p:sp>
      <p:sp>
        <p:nvSpPr>
          <p:cNvPr id="3" name="Content Placeholder 2"/>
          <p:cNvSpPr>
            <a:spLocks noGrp="1"/>
          </p:cNvSpPr>
          <p:nvPr>
            <p:ph idx="1"/>
          </p:nvPr>
        </p:nvSpPr>
        <p:spPr/>
        <p:txBody>
          <a:bodyPr>
            <a:normAutofit/>
          </a:bodyPr>
          <a:lstStyle/>
          <a:p>
            <a:r>
              <a:rPr lang="de-DE" dirty="0"/>
              <a:t>Depression</a:t>
            </a:r>
          </a:p>
          <a:p>
            <a:pPr lvl="1"/>
            <a:r>
              <a:rPr lang="de-DE" dirty="0"/>
              <a:t>Select </a:t>
            </a:r>
            <a:r>
              <a:rPr lang="de-DE" dirty="0" err="1"/>
              <a:t>questionnaire</a:t>
            </a:r>
            <a:r>
              <a:rPr lang="de-DE" dirty="0"/>
              <a:t> </a:t>
            </a:r>
            <a:r>
              <a:rPr lang="de-DE" dirty="0" err="1"/>
              <a:t>to</a:t>
            </a:r>
            <a:r>
              <a:rPr lang="de-DE" dirty="0"/>
              <a:t> </a:t>
            </a:r>
            <a:r>
              <a:rPr lang="de-DE" dirty="0" err="1"/>
              <a:t>assess</a:t>
            </a:r>
            <a:r>
              <a:rPr lang="de-DE" dirty="0"/>
              <a:t> </a:t>
            </a:r>
            <a:r>
              <a:rPr lang="de-DE" dirty="0" err="1"/>
              <a:t>depression</a:t>
            </a:r>
            <a:r>
              <a:rPr lang="de-DE" dirty="0"/>
              <a:t> </a:t>
            </a:r>
            <a:r>
              <a:rPr lang="de-DE" dirty="0" err="1" smtClean="0"/>
              <a:t>symptoms</a:t>
            </a:r>
            <a:endParaRPr lang="de-DE" dirty="0" smtClean="0"/>
          </a:p>
          <a:p>
            <a:pPr lvl="1"/>
            <a:r>
              <a:rPr lang="de-DE" dirty="0" smtClean="0"/>
              <a:t>21-item </a:t>
            </a:r>
            <a:r>
              <a:rPr lang="de-DE" dirty="0"/>
              <a:t>BDI</a:t>
            </a:r>
          </a:p>
        </p:txBody>
      </p:sp>
      <p:sp>
        <p:nvSpPr>
          <p:cNvPr id="4" name="Slide Number Placeholder 3"/>
          <p:cNvSpPr>
            <a:spLocks noGrp="1"/>
          </p:cNvSpPr>
          <p:nvPr>
            <p:ph type="sldNum" sz="quarter" idx="12"/>
          </p:nvPr>
        </p:nvSpPr>
        <p:spPr/>
        <p:txBody>
          <a:bodyPr/>
          <a:lstStyle/>
          <a:p>
            <a:fld id="{956ABC0E-5A83-1A40-ACCB-27CC011796BE}" type="slidenum">
              <a:rPr lang="en-US" smtClean="0"/>
              <a:pPr/>
              <a:t>5</a:t>
            </a:fld>
            <a:endParaRPr lang="en-US"/>
          </a:p>
        </p:txBody>
      </p:sp>
      <p:pic>
        <p:nvPicPr>
          <p:cNvPr id="1026" name="Picture 2" descr="C:\Users\u0097060\Dropbox\Research\Conferences, Seminars, Workshops\2015-02 LIPS\BD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2900" y="1365250"/>
            <a:ext cx="48006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486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cause framework</a:t>
            </a:r>
          </a:p>
        </p:txBody>
      </p:sp>
      <p:sp>
        <p:nvSpPr>
          <p:cNvPr id="3" name="Content Placeholder 2"/>
          <p:cNvSpPr>
            <a:spLocks noGrp="1"/>
          </p:cNvSpPr>
          <p:nvPr>
            <p:ph idx="1"/>
          </p:nvPr>
        </p:nvSpPr>
        <p:spPr/>
        <p:txBody>
          <a:bodyPr/>
          <a:lstStyle/>
          <a:p>
            <a:r>
              <a:rPr lang="en-US" dirty="0" smtClean="0"/>
              <a:t>What does this mean for symptoms?</a:t>
            </a:r>
          </a:p>
          <a:p>
            <a:pPr lvl="1"/>
            <a:r>
              <a:rPr lang="en-US" dirty="0" smtClean="0"/>
              <a:t>Symptoms are equivalent &amp; </a:t>
            </a:r>
            <a:r>
              <a:rPr lang="en-US" dirty="0"/>
              <a:t>interchangeable indicators of underlying disease ("Assumption of symptom equivalence")</a:t>
            </a:r>
          </a:p>
          <a:p>
            <a:pPr lvl="1"/>
            <a:r>
              <a:rPr lang="en-US" dirty="0"/>
              <a:t>Symptom number, not symptom nature is relevant</a:t>
            </a:r>
          </a:p>
          <a:p>
            <a:pPr lvl="1"/>
            <a:r>
              <a:rPr lang="en-US" dirty="0" smtClean="0"/>
              <a:t>Symptoms are "locally </a:t>
            </a:r>
            <a:r>
              <a:rPr lang="en-US" dirty="0"/>
              <a:t>independent"; since they are derived from the same common cause, their correlations are spurious</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50</a:t>
            </a:fld>
            <a:endParaRPr lang="en-US"/>
          </a:p>
        </p:txBody>
      </p:sp>
      <p:grpSp>
        <p:nvGrpSpPr>
          <p:cNvPr id="5" name="Gruppierung 4"/>
          <p:cNvGrpSpPr/>
          <p:nvPr/>
        </p:nvGrpSpPr>
        <p:grpSpPr>
          <a:xfrm>
            <a:off x="3314036" y="4227513"/>
            <a:ext cx="2368816" cy="1898650"/>
            <a:chOff x="3428734" y="4302125"/>
            <a:chExt cx="2368816" cy="1898650"/>
          </a:xfrm>
        </p:grpSpPr>
        <p:cxnSp>
          <p:nvCxnSpPr>
            <p:cNvPr id="6" name="Gerade Verbindung mit Pfeil 5"/>
            <p:cNvCxnSpPr/>
            <p:nvPr/>
          </p:nvCxnSpPr>
          <p:spPr>
            <a:xfrm>
              <a:off x="4254500" y="5280025"/>
              <a:ext cx="901700" cy="1588"/>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7" name="Gerade Verbindung mit Pfeil 6"/>
            <p:cNvCxnSpPr/>
            <p:nvPr/>
          </p:nvCxnSpPr>
          <p:spPr>
            <a:xfrm flipV="1">
              <a:off x="4267200" y="4613275"/>
              <a:ext cx="901700" cy="4572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8" name="Gerade Verbindung mit Pfeil 7"/>
            <p:cNvCxnSpPr/>
            <p:nvPr/>
          </p:nvCxnSpPr>
          <p:spPr>
            <a:xfrm>
              <a:off x="4267200" y="5527675"/>
              <a:ext cx="901700" cy="4318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9" name="Rechteck 8"/>
            <p:cNvSpPr/>
            <p:nvPr/>
          </p:nvSpPr>
          <p:spPr>
            <a:xfrm>
              <a:off x="5276850" y="43021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72</a:t>
              </a:r>
              <a:endParaRPr lang="en-US" dirty="0"/>
            </a:p>
          </p:txBody>
        </p:sp>
        <p:sp>
          <p:nvSpPr>
            <p:cNvPr id="10" name="Rechteck 9"/>
            <p:cNvSpPr/>
            <p:nvPr/>
          </p:nvSpPr>
          <p:spPr>
            <a:xfrm>
              <a:off x="5276850" y="50006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74</a:t>
              </a:r>
              <a:endParaRPr lang="en-US" dirty="0"/>
            </a:p>
          </p:txBody>
        </p:sp>
        <p:sp>
          <p:nvSpPr>
            <p:cNvPr id="11" name="Rechteck 10"/>
            <p:cNvSpPr/>
            <p:nvPr/>
          </p:nvSpPr>
          <p:spPr>
            <a:xfrm>
              <a:off x="5276850" y="568007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73</a:t>
              </a:r>
              <a:endParaRPr lang="en-US" dirty="0"/>
            </a:p>
          </p:txBody>
        </p:sp>
        <p:sp>
          <p:nvSpPr>
            <p:cNvPr id="12" name="Oval 11"/>
            <p:cNvSpPr/>
            <p:nvPr/>
          </p:nvSpPr>
          <p:spPr>
            <a:xfrm>
              <a:off x="3428734" y="493175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W</a:t>
              </a:r>
              <a:endParaRPr lang="en-US" dirty="0"/>
            </a:p>
          </p:txBody>
        </p:sp>
      </p:grpSp>
      <p:pic>
        <p:nvPicPr>
          <p:cNvPr id="14" name="Picture 2" descr="C:\Users\u0097060\Dropbox\Research\Conferences, Seminars, Workshops\2015-02 LIPS\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37" y="4108454"/>
            <a:ext cx="751847" cy="7518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u0097060\Dropbox\Research\Conferences, Seminars, Workshops\2015-02 LIPS\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37" y="4810439"/>
            <a:ext cx="751847" cy="7518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u0097060\Dropbox\Research\Conferences, Seminars, Workshops\2015-02 LIPS\s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1737" y="5489888"/>
            <a:ext cx="751847" cy="751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7796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cause framework</a:t>
            </a:r>
          </a:p>
        </p:txBody>
      </p:sp>
      <p:sp>
        <p:nvSpPr>
          <p:cNvPr id="3" name="Content Placeholder 2"/>
          <p:cNvSpPr>
            <a:spLocks noGrp="1"/>
          </p:cNvSpPr>
          <p:nvPr>
            <p:ph idx="1"/>
          </p:nvPr>
        </p:nvSpPr>
        <p:spPr/>
        <p:txBody>
          <a:bodyPr/>
          <a:lstStyle/>
          <a:p>
            <a:r>
              <a:rPr lang="en-US" dirty="0" smtClean="0"/>
              <a:t>This "measurement detour" of latent variables is very common in psychology because the things we are often interested in cannot be observed directly </a:t>
            </a:r>
            <a:endParaRPr lang="en-US" dirty="0"/>
          </a:p>
          <a:p>
            <a:r>
              <a:rPr lang="de-DE" dirty="0" err="1" smtClean="0"/>
              <a:t>Mathematical</a:t>
            </a:r>
            <a:r>
              <a:rPr lang="de-DE" dirty="0" smtClean="0"/>
              <a:t> </a:t>
            </a:r>
            <a:r>
              <a:rPr lang="de-DE" dirty="0" err="1" smtClean="0"/>
              <a:t>intelligence</a:t>
            </a:r>
            <a:endParaRPr lang="de-DE" dirty="0" smtClean="0"/>
          </a:p>
          <a:p>
            <a:pPr lvl="1"/>
            <a:r>
              <a:rPr lang="en-US" dirty="0" smtClean="0"/>
              <a:t>Measured mathematical IQ via 3 questions</a:t>
            </a:r>
            <a:endParaRPr lang="en-US" dirty="0"/>
          </a:p>
          <a:p>
            <a:pPr lvl="1"/>
            <a:r>
              <a:rPr lang="en-US" dirty="0" smtClean="0"/>
              <a:t>Tests interchangeable</a:t>
            </a:r>
          </a:p>
          <a:p>
            <a:pPr lvl="1"/>
            <a:r>
              <a:rPr lang="en-US" dirty="0" smtClean="0"/>
              <a:t>Number of items solved is important</a:t>
            </a:r>
            <a:endParaRPr lang="en-US" dirty="0"/>
          </a:p>
          <a:p>
            <a:pPr lvl="1"/>
            <a:r>
              <a:rPr lang="en-US" dirty="0" smtClean="0"/>
              <a:t>Correlation among items spurious</a:t>
            </a:r>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51</a:t>
            </a:fld>
            <a:endParaRPr lang="en-US"/>
          </a:p>
        </p:txBody>
      </p:sp>
      <p:grpSp>
        <p:nvGrpSpPr>
          <p:cNvPr id="5" name="Gruppierung 4"/>
          <p:cNvGrpSpPr/>
          <p:nvPr/>
        </p:nvGrpSpPr>
        <p:grpSpPr>
          <a:xfrm>
            <a:off x="5535733" y="3573463"/>
            <a:ext cx="2368816" cy="1898650"/>
            <a:chOff x="3428734" y="4302125"/>
            <a:chExt cx="2368816" cy="1898650"/>
          </a:xfrm>
        </p:grpSpPr>
        <p:cxnSp>
          <p:nvCxnSpPr>
            <p:cNvPr id="6" name="Gerade Verbindung mit Pfeil 5"/>
            <p:cNvCxnSpPr/>
            <p:nvPr/>
          </p:nvCxnSpPr>
          <p:spPr>
            <a:xfrm>
              <a:off x="4254500" y="5280025"/>
              <a:ext cx="901700" cy="1588"/>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7" name="Gerade Verbindung mit Pfeil 6"/>
            <p:cNvCxnSpPr/>
            <p:nvPr/>
          </p:nvCxnSpPr>
          <p:spPr>
            <a:xfrm flipV="1">
              <a:off x="4267200" y="4613275"/>
              <a:ext cx="901700" cy="4572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8" name="Gerade Verbindung mit Pfeil 7"/>
            <p:cNvCxnSpPr/>
            <p:nvPr/>
          </p:nvCxnSpPr>
          <p:spPr>
            <a:xfrm>
              <a:off x="4267200" y="5527675"/>
              <a:ext cx="901700" cy="4318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9" name="Rechteck 8"/>
            <p:cNvSpPr/>
            <p:nvPr/>
          </p:nvSpPr>
          <p:spPr>
            <a:xfrm>
              <a:off x="5276850" y="43021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q1</a:t>
              </a:r>
              <a:endParaRPr lang="en-US" dirty="0"/>
            </a:p>
          </p:txBody>
        </p:sp>
        <p:sp>
          <p:nvSpPr>
            <p:cNvPr id="10" name="Rechteck 9"/>
            <p:cNvSpPr/>
            <p:nvPr/>
          </p:nvSpPr>
          <p:spPr>
            <a:xfrm>
              <a:off x="5276850" y="50006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q2</a:t>
              </a:r>
              <a:endParaRPr lang="en-US" dirty="0"/>
            </a:p>
          </p:txBody>
        </p:sp>
        <p:sp>
          <p:nvSpPr>
            <p:cNvPr id="11" name="Rechteck 10"/>
            <p:cNvSpPr/>
            <p:nvPr/>
          </p:nvSpPr>
          <p:spPr>
            <a:xfrm>
              <a:off x="5276850" y="568007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q3</a:t>
              </a:r>
              <a:endParaRPr lang="en-US" dirty="0"/>
            </a:p>
          </p:txBody>
        </p:sp>
        <p:sp>
          <p:nvSpPr>
            <p:cNvPr id="12" name="Oval 11"/>
            <p:cNvSpPr/>
            <p:nvPr/>
          </p:nvSpPr>
          <p:spPr>
            <a:xfrm>
              <a:off x="3428734" y="493175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I</a:t>
              </a:r>
              <a:endParaRPr lang="en-US" dirty="0"/>
            </a:p>
          </p:txBody>
        </p:sp>
      </p:grpSp>
    </p:spTree>
    <p:extLst>
      <p:ext uri="{BB962C8B-B14F-4D97-AF65-F5344CB8AC3E}">
        <p14:creationId xmlns:p14="http://schemas.microsoft.com/office/powerpoint/2010/main" val="37580335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cause framework</a:t>
            </a:r>
          </a:p>
        </p:txBody>
      </p:sp>
      <p:sp>
        <p:nvSpPr>
          <p:cNvPr id="3" name="Content Placeholder 2"/>
          <p:cNvSpPr>
            <a:spLocks noGrp="1"/>
          </p:cNvSpPr>
          <p:nvPr>
            <p:ph idx="1"/>
          </p:nvPr>
        </p:nvSpPr>
        <p:spPr/>
        <p:txBody>
          <a:bodyPr/>
          <a:lstStyle/>
          <a:p>
            <a:r>
              <a:rPr lang="de-DE" dirty="0" smtClean="0"/>
              <a:t>Depression: </a:t>
            </a:r>
            <a:r>
              <a:rPr lang="de-DE" dirty="0" err="1" smtClean="0"/>
              <a:t>use</a:t>
            </a:r>
            <a:r>
              <a:rPr lang="de-DE" dirty="0" smtClean="0"/>
              <a:t> </a:t>
            </a:r>
            <a:r>
              <a:rPr lang="de-DE" dirty="0" err="1" smtClean="0"/>
              <a:t>rating</a:t>
            </a:r>
            <a:r>
              <a:rPr lang="de-DE" dirty="0" smtClean="0"/>
              <a:t> </a:t>
            </a:r>
            <a:r>
              <a:rPr lang="de-DE" dirty="0" err="1" smtClean="0"/>
              <a:t>scale</a:t>
            </a:r>
            <a:r>
              <a:rPr lang="de-DE" dirty="0" smtClean="0"/>
              <a:t> </a:t>
            </a:r>
            <a:r>
              <a:rPr lang="de-DE" dirty="0" err="1" smtClean="0"/>
              <a:t>to</a:t>
            </a:r>
            <a:r>
              <a:rPr lang="de-DE" dirty="0" smtClean="0"/>
              <a:t> </a:t>
            </a:r>
            <a:r>
              <a:rPr lang="de-DE" dirty="0" err="1" smtClean="0"/>
              <a:t>measure</a:t>
            </a:r>
            <a:r>
              <a:rPr lang="de-DE" dirty="0" smtClean="0"/>
              <a:t> </a:t>
            </a:r>
            <a:r>
              <a:rPr lang="de-DE" dirty="0" err="1" smtClean="0"/>
              <a:t>depression</a:t>
            </a:r>
            <a:r>
              <a:rPr lang="de-DE" dirty="0" smtClean="0"/>
              <a:t> </a:t>
            </a:r>
            <a:r>
              <a:rPr lang="de-DE" dirty="0" err="1" smtClean="0"/>
              <a:t>symptoms</a:t>
            </a:r>
            <a:endParaRPr lang="de-DE" dirty="0" smtClean="0"/>
          </a:p>
          <a:p>
            <a:r>
              <a:rPr lang="de-DE" dirty="0" smtClean="0"/>
              <a:t>Most </a:t>
            </a:r>
            <a:r>
              <a:rPr lang="de-DE" dirty="0" err="1" smtClean="0"/>
              <a:t>common</a:t>
            </a:r>
            <a:r>
              <a:rPr lang="de-DE" dirty="0" smtClean="0"/>
              <a:t> </a:t>
            </a:r>
            <a:r>
              <a:rPr lang="de-DE" dirty="0" err="1" smtClean="0"/>
              <a:t>scales</a:t>
            </a:r>
            <a:r>
              <a:rPr lang="de-DE" dirty="0" smtClean="0"/>
              <a:t>:</a:t>
            </a:r>
          </a:p>
          <a:p>
            <a:pPr lvl="1"/>
            <a:r>
              <a:rPr lang="de-DE" dirty="0" smtClean="0"/>
              <a:t>HAMD (1960)</a:t>
            </a:r>
            <a:endParaRPr lang="de-DE" dirty="0"/>
          </a:p>
          <a:p>
            <a:pPr lvl="1"/>
            <a:r>
              <a:rPr lang="de-DE" dirty="0" smtClean="0"/>
              <a:t>BDI (1961)</a:t>
            </a:r>
          </a:p>
          <a:p>
            <a:pPr lvl="1"/>
            <a:r>
              <a:rPr lang="de-DE" dirty="0" smtClean="0"/>
              <a:t>CESD (1977)</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52</a:t>
            </a:fld>
            <a:endParaRPr lang="en-US"/>
          </a:p>
        </p:txBody>
      </p:sp>
    </p:spTree>
    <p:extLst>
      <p:ext uri="{BB962C8B-B14F-4D97-AF65-F5344CB8AC3E}">
        <p14:creationId xmlns:p14="http://schemas.microsoft.com/office/powerpoint/2010/main" val="160750214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cause framework</a:t>
            </a:r>
          </a:p>
        </p:txBody>
      </p:sp>
      <p:sp>
        <p:nvSpPr>
          <p:cNvPr id="3" name="Content Placeholder 2"/>
          <p:cNvSpPr>
            <a:spLocks noGrp="1"/>
          </p:cNvSpPr>
          <p:nvPr>
            <p:ph idx="1"/>
          </p:nvPr>
        </p:nvSpPr>
        <p:spPr/>
        <p:txBody>
          <a:bodyPr/>
          <a:lstStyle/>
          <a:p>
            <a:r>
              <a:rPr lang="de-DE" dirty="0" smtClean="0"/>
              <a:t>Depression: </a:t>
            </a:r>
            <a:r>
              <a:rPr lang="de-DE" dirty="0" err="1" smtClean="0"/>
              <a:t>use</a:t>
            </a:r>
            <a:r>
              <a:rPr lang="de-DE" dirty="0" smtClean="0"/>
              <a:t> </a:t>
            </a:r>
            <a:r>
              <a:rPr lang="de-DE" dirty="0" err="1" smtClean="0"/>
              <a:t>rating</a:t>
            </a:r>
            <a:r>
              <a:rPr lang="de-DE" dirty="0" smtClean="0"/>
              <a:t> </a:t>
            </a:r>
            <a:r>
              <a:rPr lang="de-DE" dirty="0" err="1" smtClean="0"/>
              <a:t>scale</a:t>
            </a:r>
            <a:r>
              <a:rPr lang="de-DE" dirty="0" smtClean="0"/>
              <a:t> </a:t>
            </a:r>
            <a:r>
              <a:rPr lang="de-DE" dirty="0" err="1" smtClean="0"/>
              <a:t>to</a:t>
            </a:r>
            <a:r>
              <a:rPr lang="de-DE" dirty="0" smtClean="0"/>
              <a:t> </a:t>
            </a:r>
            <a:r>
              <a:rPr lang="de-DE" dirty="0" err="1" smtClean="0"/>
              <a:t>measure</a:t>
            </a:r>
            <a:r>
              <a:rPr lang="de-DE" dirty="0" smtClean="0"/>
              <a:t> </a:t>
            </a:r>
            <a:r>
              <a:rPr lang="de-DE" dirty="0" err="1" smtClean="0"/>
              <a:t>depression</a:t>
            </a:r>
            <a:r>
              <a:rPr lang="de-DE" dirty="0" smtClean="0"/>
              <a:t> </a:t>
            </a:r>
            <a:r>
              <a:rPr lang="de-DE" dirty="0" err="1" smtClean="0"/>
              <a:t>symptoms</a:t>
            </a:r>
            <a:endParaRPr lang="de-DE" dirty="0" smtClean="0"/>
          </a:p>
          <a:p>
            <a:r>
              <a:rPr lang="de-DE" dirty="0" smtClean="0"/>
              <a:t>Most </a:t>
            </a:r>
            <a:r>
              <a:rPr lang="de-DE" dirty="0" err="1" smtClean="0"/>
              <a:t>common</a:t>
            </a:r>
            <a:r>
              <a:rPr lang="de-DE" dirty="0" smtClean="0"/>
              <a:t> </a:t>
            </a:r>
            <a:r>
              <a:rPr lang="de-DE" dirty="0" err="1" smtClean="0"/>
              <a:t>scales</a:t>
            </a:r>
            <a:r>
              <a:rPr lang="de-DE" dirty="0" smtClean="0"/>
              <a:t>:</a:t>
            </a:r>
          </a:p>
          <a:p>
            <a:pPr lvl="1"/>
            <a:r>
              <a:rPr lang="de-DE" dirty="0" smtClean="0"/>
              <a:t>HAMD (1960)</a:t>
            </a:r>
            <a:endParaRPr lang="de-DE" dirty="0"/>
          </a:p>
          <a:p>
            <a:pPr lvl="1"/>
            <a:r>
              <a:rPr lang="de-DE" dirty="0" smtClean="0"/>
              <a:t>BDI (1961)</a:t>
            </a:r>
          </a:p>
          <a:p>
            <a:pPr lvl="1"/>
            <a:r>
              <a:rPr lang="de-DE" dirty="0" smtClean="0"/>
              <a:t>CESD (1977)</a:t>
            </a:r>
          </a:p>
          <a:p>
            <a:r>
              <a:rPr lang="de-DE" dirty="0" smtClean="0"/>
              <a:t>Add </a:t>
            </a:r>
            <a:r>
              <a:rPr lang="de-DE" dirty="0" err="1" smtClean="0"/>
              <a:t>symptoms</a:t>
            </a:r>
            <a:r>
              <a:rPr lang="de-DE" dirty="0" smtClean="0"/>
              <a:t> </a:t>
            </a:r>
            <a:r>
              <a:rPr lang="de-DE" dirty="0" err="1" smtClean="0"/>
              <a:t>to</a:t>
            </a:r>
            <a:r>
              <a:rPr lang="de-DE" dirty="0" smtClean="0"/>
              <a:t> </a:t>
            </a:r>
            <a:r>
              <a:rPr lang="de-DE" dirty="0" err="1" smtClean="0"/>
              <a:t>sum</a:t>
            </a:r>
            <a:r>
              <a:rPr lang="de-DE" dirty="0" smtClean="0"/>
              <a:t>-score. </a:t>
            </a:r>
            <a:r>
              <a:rPr lang="de-DE" dirty="0" err="1" smtClean="0"/>
              <a:t>It</a:t>
            </a:r>
            <a:r>
              <a:rPr lang="de-DE" dirty="0" smtClean="0"/>
              <a:t> </a:t>
            </a:r>
            <a:r>
              <a:rPr lang="de-DE" dirty="0" err="1" smtClean="0"/>
              <a:t>doesn't</a:t>
            </a:r>
            <a:r>
              <a:rPr lang="de-DE" dirty="0" smtClean="0"/>
              <a:t> matter </a:t>
            </a:r>
            <a:r>
              <a:rPr lang="de-DE" dirty="0" err="1" smtClean="0"/>
              <a:t>what</a:t>
            </a:r>
            <a:r>
              <a:rPr lang="de-DE" dirty="0" smtClean="0"/>
              <a:t> </a:t>
            </a:r>
            <a:r>
              <a:rPr lang="de-DE" dirty="0" err="1" smtClean="0"/>
              <a:t>particular</a:t>
            </a:r>
            <a:r>
              <a:rPr lang="de-DE" dirty="0" smtClean="0"/>
              <a:t> </a:t>
            </a:r>
            <a:r>
              <a:rPr lang="de-DE" dirty="0" err="1" smtClean="0"/>
              <a:t>symptoms</a:t>
            </a:r>
            <a:r>
              <a:rPr lang="de-DE" dirty="0" smtClean="0"/>
              <a:t> </a:t>
            </a:r>
            <a:r>
              <a:rPr lang="de-DE" dirty="0" err="1" smtClean="0"/>
              <a:t>patients</a:t>
            </a:r>
            <a:r>
              <a:rPr lang="de-DE" dirty="0" smtClean="0"/>
              <a:t> </a:t>
            </a:r>
            <a:r>
              <a:rPr lang="de-DE" dirty="0" err="1" smtClean="0"/>
              <a:t>have</a:t>
            </a:r>
            <a:r>
              <a:rPr lang="de-DE" dirty="0" smtClean="0"/>
              <a:t> (</a:t>
            </a:r>
            <a:r>
              <a:rPr lang="de-DE" dirty="0" err="1" smtClean="0"/>
              <a:t>symptoms</a:t>
            </a:r>
            <a:r>
              <a:rPr lang="de-DE" dirty="0" smtClean="0"/>
              <a:t> </a:t>
            </a:r>
            <a:r>
              <a:rPr lang="de-DE" dirty="0" err="1" smtClean="0"/>
              <a:t>are</a:t>
            </a:r>
            <a:r>
              <a:rPr lang="de-DE" dirty="0" smtClean="0"/>
              <a:t> </a:t>
            </a:r>
            <a:r>
              <a:rPr lang="de-DE" dirty="0" err="1" smtClean="0"/>
              <a:t>interchangeable</a:t>
            </a:r>
            <a:r>
              <a:rPr lang="de-DE" dirty="0" smtClean="0"/>
              <a:t>) </a:t>
            </a:r>
            <a:r>
              <a:rPr lang="de-DE" dirty="0" err="1" smtClean="0"/>
              <a:t>as</a:t>
            </a:r>
            <a:r>
              <a:rPr lang="de-DE" dirty="0" smtClean="0"/>
              <a:t> </a:t>
            </a:r>
            <a:r>
              <a:rPr lang="de-DE" dirty="0" err="1" smtClean="0"/>
              <a:t>long</a:t>
            </a:r>
            <a:r>
              <a:rPr lang="de-DE" dirty="0" smtClean="0"/>
              <a:t> </a:t>
            </a:r>
            <a:r>
              <a:rPr lang="de-DE" dirty="0" err="1" smtClean="0"/>
              <a:t>as</a:t>
            </a:r>
            <a:r>
              <a:rPr lang="de-DE" dirty="0" smtClean="0"/>
              <a:t> </a:t>
            </a:r>
            <a:r>
              <a:rPr lang="de-DE" dirty="0" err="1" smtClean="0"/>
              <a:t>they</a:t>
            </a:r>
            <a:r>
              <a:rPr lang="de-DE" dirty="0" smtClean="0"/>
              <a:t> </a:t>
            </a:r>
            <a:r>
              <a:rPr lang="de-DE" dirty="0" err="1" smtClean="0"/>
              <a:t>have</a:t>
            </a:r>
            <a:r>
              <a:rPr lang="de-DE" dirty="0" smtClean="0"/>
              <a:t> </a:t>
            </a:r>
            <a:r>
              <a:rPr lang="de-DE" dirty="0" err="1" smtClean="0"/>
              <a:t>enough</a:t>
            </a:r>
            <a:r>
              <a:rPr lang="de-DE" dirty="0" smtClean="0"/>
              <a:t>. The DSM-5, </a:t>
            </a:r>
            <a:r>
              <a:rPr lang="de-DE" dirty="0" err="1" smtClean="0"/>
              <a:t>for</a:t>
            </a:r>
            <a:r>
              <a:rPr lang="de-DE" dirty="0" smtClean="0"/>
              <a:t> </a:t>
            </a:r>
            <a:r>
              <a:rPr lang="de-DE" dirty="0" err="1" smtClean="0"/>
              <a:t>instance</a:t>
            </a:r>
            <a:r>
              <a:rPr lang="de-DE" dirty="0" smtClean="0"/>
              <a:t>, </a:t>
            </a:r>
            <a:r>
              <a:rPr lang="de-DE" dirty="0" err="1" smtClean="0"/>
              <a:t>considers</a:t>
            </a:r>
            <a:r>
              <a:rPr lang="de-DE" dirty="0" smtClean="0"/>
              <a:t> 5 (but not 4 </a:t>
            </a:r>
            <a:r>
              <a:rPr lang="de-DE" dirty="0" err="1" smtClean="0"/>
              <a:t>or</a:t>
            </a:r>
            <a:r>
              <a:rPr lang="de-DE" dirty="0" smtClean="0"/>
              <a:t> 6) </a:t>
            </a:r>
            <a:r>
              <a:rPr lang="de-DE" dirty="0" err="1" smtClean="0"/>
              <a:t>symptoms</a:t>
            </a:r>
            <a:r>
              <a:rPr lang="de-DE" dirty="0" smtClean="0"/>
              <a:t> </a:t>
            </a:r>
            <a:r>
              <a:rPr lang="de-DE" dirty="0" err="1" smtClean="0"/>
              <a:t>enough</a:t>
            </a:r>
            <a:r>
              <a:rPr lang="de-DE" dirty="0"/>
              <a:t> </a:t>
            </a:r>
            <a:r>
              <a:rPr lang="de-DE" dirty="0" err="1" smtClean="0"/>
              <a:t>to</a:t>
            </a:r>
            <a:r>
              <a:rPr lang="de-DE" dirty="0" smtClean="0"/>
              <a:t> </a:t>
            </a:r>
            <a:r>
              <a:rPr lang="de-DE" dirty="0" err="1" smtClean="0"/>
              <a:t>warrant</a:t>
            </a:r>
            <a:r>
              <a:rPr lang="de-DE" dirty="0" smtClean="0"/>
              <a:t> a </a:t>
            </a:r>
            <a:r>
              <a:rPr lang="de-DE" dirty="0" err="1" smtClean="0"/>
              <a:t>diagnosis</a:t>
            </a:r>
            <a:r>
              <a:rPr lang="de-DE" dirty="0" smtClean="0"/>
              <a:t>.</a:t>
            </a:r>
          </a:p>
          <a:p>
            <a:pPr lvl="1"/>
            <a:r>
              <a:rPr lang="de-DE" dirty="0" err="1" smtClean="0"/>
              <a:t>By</a:t>
            </a:r>
            <a:r>
              <a:rPr lang="de-DE" dirty="0" smtClean="0"/>
              <a:t> </a:t>
            </a:r>
            <a:r>
              <a:rPr lang="de-DE" dirty="0" err="1" smtClean="0"/>
              <a:t>now</a:t>
            </a:r>
            <a:r>
              <a:rPr lang="de-DE" dirty="0" smtClean="0"/>
              <a:t> </a:t>
            </a:r>
            <a:r>
              <a:rPr lang="de-DE" dirty="0" err="1" smtClean="0"/>
              <a:t>you</a:t>
            </a:r>
            <a:r>
              <a:rPr lang="de-DE" dirty="0" smtClean="0"/>
              <a:t> </a:t>
            </a:r>
            <a:r>
              <a:rPr lang="de-DE" dirty="0" err="1" smtClean="0"/>
              <a:t>understand</a:t>
            </a:r>
            <a:r>
              <a:rPr lang="de-DE" dirty="0" smtClean="0"/>
              <a:t> </a:t>
            </a:r>
            <a:r>
              <a:rPr lang="de-DE" dirty="0" err="1" smtClean="0"/>
              <a:t>why</a:t>
            </a:r>
            <a:r>
              <a:rPr lang="de-DE" dirty="0" smtClean="0"/>
              <a:t> </a:t>
            </a:r>
            <a:r>
              <a:rPr lang="de-DE" dirty="0" err="1" smtClean="0"/>
              <a:t>this</a:t>
            </a:r>
            <a:r>
              <a:rPr lang="de-DE" dirty="0" smtClean="0"/>
              <a:t> </a:t>
            </a:r>
            <a:r>
              <a:rPr lang="de-DE" dirty="0" err="1" smtClean="0"/>
              <a:t>is</a:t>
            </a:r>
            <a:r>
              <a:rPr lang="de-DE" dirty="0" smtClean="0"/>
              <a:t> </a:t>
            </a:r>
            <a:r>
              <a:rPr lang="de-DE" dirty="0" err="1" smtClean="0"/>
              <a:t>problematic</a:t>
            </a:r>
            <a:r>
              <a:rPr lang="de-DE" dirty="0" smtClean="0"/>
              <a:t>.</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53</a:t>
            </a:fld>
            <a:endParaRPr lang="en-US"/>
          </a:p>
        </p:txBody>
      </p:sp>
    </p:spTree>
    <p:extLst>
      <p:ext uri="{BB962C8B-B14F-4D97-AF65-F5344CB8AC3E}">
        <p14:creationId xmlns:p14="http://schemas.microsoft.com/office/powerpoint/2010/main" val="288863232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814160"/>
            <a:ext cx="7772400" cy="1470025"/>
          </a:xfrm>
        </p:spPr>
        <p:txBody>
          <a:bodyPr>
            <a:normAutofit/>
          </a:bodyPr>
          <a:lstStyle/>
          <a:p>
            <a:r>
              <a:rPr lang="en-GB" dirty="0" smtClean="0"/>
              <a:t>Assumption 2:</a:t>
            </a:r>
            <a:r>
              <a:rPr lang="en-GB" dirty="0"/>
              <a:t/>
            </a:r>
            <a:br>
              <a:rPr lang="en-GB" dirty="0"/>
            </a:br>
            <a:r>
              <a:rPr lang="en-GB" dirty="0" smtClean="0"/>
              <a:t>evidence?</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54</a:t>
            </a:fld>
            <a:endParaRPr lang="en-US"/>
          </a:p>
        </p:txBody>
      </p:sp>
    </p:spTree>
    <p:extLst>
      <p:ext uri="{BB962C8B-B14F-4D97-AF65-F5344CB8AC3E}">
        <p14:creationId xmlns:p14="http://schemas.microsoft.com/office/powerpoint/2010/main" val="1599869263"/>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1. Heterogeneity of symptoms</a:t>
            </a:r>
          </a:p>
        </p:txBody>
      </p:sp>
      <p:sp>
        <p:nvSpPr>
          <p:cNvPr id="3" name="Content Placeholder 2"/>
          <p:cNvSpPr>
            <a:spLocks noGrp="1"/>
          </p:cNvSpPr>
          <p:nvPr>
            <p:ph idx="1"/>
          </p:nvPr>
        </p:nvSpPr>
        <p:spPr/>
        <p:txBody>
          <a:bodyPr/>
          <a:lstStyle/>
          <a:p>
            <a:r>
              <a:rPr lang="de-DE" dirty="0" err="1" smtClean="0"/>
              <a:t>It</a:t>
            </a:r>
            <a:r>
              <a:rPr lang="de-DE" dirty="0" smtClean="0"/>
              <a:t> </a:t>
            </a:r>
            <a:r>
              <a:rPr lang="de-DE" dirty="0" err="1" smtClean="0"/>
              <a:t>is</a:t>
            </a:r>
            <a:r>
              <a:rPr lang="de-DE" dirty="0" smtClean="0"/>
              <a:t> </a:t>
            </a:r>
            <a:r>
              <a:rPr lang="de-DE" dirty="0" err="1" smtClean="0"/>
              <a:t>odd</a:t>
            </a:r>
            <a:r>
              <a:rPr lang="de-DE" dirty="0" smtClean="0"/>
              <a:t> </a:t>
            </a:r>
            <a:r>
              <a:rPr lang="de-DE" dirty="0" err="1" smtClean="0"/>
              <a:t>that</a:t>
            </a:r>
            <a:r>
              <a:rPr lang="de-DE" dirty="0" smtClean="0"/>
              <a:t> </a:t>
            </a:r>
            <a:r>
              <a:rPr lang="de-DE" dirty="0" err="1" smtClean="0"/>
              <a:t>one</a:t>
            </a:r>
            <a:r>
              <a:rPr lang="de-DE" dirty="0" smtClean="0"/>
              <a:t> </a:t>
            </a:r>
            <a:r>
              <a:rPr lang="de-DE" dirty="0" err="1" smtClean="0"/>
              <a:t>common</a:t>
            </a:r>
            <a:r>
              <a:rPr lang="de-DE" dirty="0" smtClean="0"/>
              <a:t> </a:t>
            </a:r>
            <a:r>
              <a:rPr lang="de-DE" dirty="0" err="1" smtClean="0"/>
              <a:t>cause</a:t>
            </a:r>
            <a:r>
              <a:rPr lang="de-DE" dirty="0" smtClean="0"/>
              <a:t> </a:t>
            </a:r>
            <a:r>
              <a:rPr lang="de-DE" dirty="0" err="1" smtClean="0"/>
              <a:t>triggers</a:t>
            </a:r>
            <a:r>
              <a:rPr lang="de-DE" dirty="0" smtClean="0"/>
              <a:t> a </a:t>
            </a:r>
            <a:r>
              <a:rPr lang="de-DE" dirty="0" err="1" smtClean="0"/>
              <a:t>huge</a:t>
            </a:r>
            <a:r>
              <a:rPr lang="de-DE" dirty="0" smtClean="0"/>
              <a:t> </a:t>
            </a:r>
            <a:r>
              <a:rPr lang="de-DE" dirty="0" err="1" smtClean="0"/>
              <a:t>variety</a:t>
            </a:r>
            <a:r>
              <a:rPr lang="de-DE" dirty="0" smtClean="0"/>
              <a:t> </a:t>
            </a:r>
            <a:r>
              <a:rPr lang="de-DE" dirty="0" err="1" smtClean="0"/>
              <a:t>of</a:t>
            </a:r>
            <a:r>
              <a:rPr lang="de-DE" dirty="0" smtClean="0"/>
              <a:t> </a:t>
            </a:r>
            <a:r>
              <a:rPr lang="de-DE" dirty="0" err="1" smtClean="0"/>
              <a:t>very</a:t>
            </a:r>
            <a:r>
              <a:rPr lang="de-DE" dirty="0" smtClean="0"/>
              <a:t> different </a:t>
            </a:r>
            <a:r>
              <a:rPr lang="de-DE" dirty="0" err="1" smtClean="0"/>
              <a:t>problems</a:t>
            </a:r>
            <a:endParaRPr lang="de-DE" dirty="0" smtClean="0"/>
          </a:p>
          <a:p>
            <a:pPr lvl="1"/>
            <a:r>
              <a:rPr lang="en-US" dirty="0" smtClean="0"/>
              <a:t>HAMD</a:t>
            </a:r>
            <a:r>
              <a:rPr lang="en-US" dirty="0"/>
              <a:t>: anxiety, genital symptoms, hypochondriasis, insights into the depressive illness </a:t>
            </a:r>
          </a:p>
          <a:p>
            <a:pPr lvl="1"/>
            <a:r>
              <a:rPr lang="en-US" dirty="0"/>
              <a:t>CESD: frequent crying, talking less, perceiving others as unfriendly </a:t>
            </a:r>
          </a:p>
          <a:p>
            <a:pPr lvl="1"/>
            <a:r>
              <a:rPr lang="en-US" dirty="0"/>
              <a:t>BDI: irritability, pessimism, punishment </a:t>
            </a:r>
            <a:r>
              <a:rPr lang="en-US" dirty="0" smtClean="0"/>
              <a:t>feelings</a:t>
            </a:r>
          </a:p>
          <a:p>
            <a:r>
              <a:rPr lang="de-DE" dirty="0" err="1" smtClean="0"/>
              <a:t>It</a:t>
            </a:r>
            <a:r>
              <a:rPr lang="de-DE" dirty="0" smtClean="0"/>
              <a:t> </a:t>
            </a:r>
            <a:r>
              <a:rPr lang="de-DE" dirty="0" err="1" smtClean="0"/>
              <a:t>is</a:t>
            </a:r>
            <a:r>
              <a:rPr lang="de-DE" dirty="0" smtClean="0"/>
              <a:t> </a:t>
            </a:r>
            <a:r>
              <a:rPr lang="de-DE" dirty="0" err="1" smtClean="0"/>
              <a:t>odd</a:t>
            </a:r>
            <a:r>
              <a:rPr lang="de-DE" dirty="0" smtClean="0"/>
              <a:t> </a:t>
            </a:r>
            <a:r>
              <a:rPr lang="de-DE" dirty="0" err="1" smtClean="0"/>
              <a:t>as</a:t>
            </a:r>
            <a:r>
              <a:rPr lang="de-DE" dirty="0" smtClean="0"/>
              <a:t> </a:t>
            </a:r>
            <a:r>
              <a:rPr lang="de-DE" dirty="0" err="1" smtClean="0"/>
              <a:t>well</a:t>
            </a:r>
            <a:r>
              <a:rPr lang="de-DE" dirty="0" smtClean="0"/>
              <a:t> </a:t>
            </a:r>
            <a:r>
              <a:rPr lang="de-DE" dirty="0" err="1" smtClean="0"/>
              <a:t>that</a:t>
            </a:r>
            <a:r>
              <a:rPr lang="de-DE" dirty="0" smtClean="0"/>
              <a:t> </a:t>
            </a:r>
            <a:r>
              <a:rPr lang="de-DE" dirty="0" err="1" smtClean="0"/>
              <a:t>one</a:t>
            </a:r>
            <a:r>
              <a:rPr lang="de-DE" dirty="0" smtClean="0"/>
              <a:t> </a:t>
            </a:r>
            <a:r>
              <a:rPr lang="de-DE" dirty="0" err="1" smtClean="0"/>
              <a:t>common</a:t>
            </a:r>
            <a:r>
              <a:rPr lang="de-DE" dirty="0" smtClean="0"/>
              <a:t> </a:t>
            </a:r>
            <a:r>
              <a:rPr lang="de-DE" dirty="0" err="1" smtClean="0"/>
              <a:t>cause</a:t>
            </a:r>
            <a:r>
              <a:rPr lang="de-DE" dirty="0" smtClean="0"/>
              <a:t> </a:t>
            </a:r>
            <a:r>
              <a:rPr lang="de-DE" dirty="0" err="1" smtClean="0"/>
              <a:t>triggers</a:t>
            </a:r>
            <a:r>
              <a:rPr lang="de-DE" dirty="0" smtClean="0"/>
              <a:t> </a:t>
            </a:r>
            <a:r>
              <a:rPr lang="de-DE" dirty="0" err="1" smtClean="0"/>
              <a:t>symptomatic</a:t>
            </a:r>
            <a:r>
              <a:rPr lang="de-DE" dirty="0" smtClean="0"/>
              <a:t> </a:t>
            </a:r>
            <a:r>
              <a:rPr lang="de-DE" dirty="0" err="1" smtClean="0"/>
              <a:t>opposites</a:t>
            </a:r>
            <a:r>
              <a:rPr lang="de-DE" dirty="0" smtClean="0"/>
              <a:t> (</a:t>
            </a:r>
            <a:r>
              <a:rPr lang="de-DE" dirty="0" err="1"/>
              <a:t>insomnia</a:t>
            </a:r>
            <a:r>
              <a:rPr lang="de-DE" dirty="0"/>
              <a:t> </a:t>
            </a:r>
            <a:r>
              <a:rPr lang="de-DE" dirty="0" err="1"/>
              <a:t>vs</a:t>
            </a:r>
            <a:r>
              <a:rPr lang="de-DE" dirty="0"/>
              <a:t> </a:t>
            </a:r>
            <a:r>
              <a:rPr lang="de-DE" dirty="0" err="1"/>
              <a:t>hypersomnia</a:t>
            </a:r>
            <a:r>
              <a:rPr lang="de-DE" dirty="0"/>
              <a:t>; </a:t>
            </a:r>
            <a:r>
              <a:rPr lang="de-DE" dirty="0" err="1"/>
              <a:t>appetite</a:t>
            </a:r>
            <a:r>
              <a:rPr lang="de-DE" dirty="0"/>
              <a:t> </a:t>
            </a:r>
            <a:r>
              <a:rPr lang="de-DE" dirty="0" err="1"/>
              <a:t>loss</a:t>
            </a:r>
            <a:r>
              <a:rPr lang="de-DE" dirty="0"/>
              <a:t> </a:t>
            </a:r>
            <a:r>
              <a:rPr lang="de-DE" dirty="0" err="1"/>
              <a:t>vs</a:t>
            </a:r>
            <a:r>
              <a:rPr lang="de-DE" dirty="0"/>
              <a:t> </a:t>
            </a:r>
            <a:r>
              <a:rPr lang="de-DE" dirty="0" err="1"/>
              <a:t>gain</a:t>
            </a:r>
            <a:r>
              <a:rPr lang="de-DE" dirty="0"/>
              <a:t>; </a:t>
            </a:r>
            <a:r>
              <a:rPr lang="de-DE" dirty="0" err="1"/>
              <a:t>psychomotor</a:t>
            </a:r>
            <a:r>
              <a:rPr lang="de-DE" dirty="0"/>
              <a:t> </a:t>
            </a:r>
            <a:r>
              <a:rPr lang="de-DE" dirty="0" err="1"/>
              <a:t>agitation</a:t>
            </a:r>
            <a:r>
              <a:rPr lang="de-DE" dirty="0"/>
              <a:t> </a:t>
            </a:r>
            <a:r>
              <a:rPr lang="de-DE" dirty="0" err="1"/>
              <a:t>vs</a:t>
            </a:r>
            <a:r>
              <a:rPr lang="de-DE" dirty="0"/>
              <a:t> </a:t>
            </a:r>
            <a:r>
              <a:rPr lang="de-DE" dirty="0" err="1"/>
              <a:t>regardation</a:t>
            </a:r>
            <a:r>
              <a:rPr lang="de-DE" dirty="0"/>
              <a:t>)</a:t>
            </a:r>
          </a:p>
          <a:p>
            <a:endParaRPr lang="en-US"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55</a:t>
            </a:fld>
            <a:endParaRPr lang="en-US"/>
          </a:p>
        </p:txBody>
      </p:sp>
    </p:spTree>
    <p:extLst>
      <p:ext uri="{BB962C8B-B14F-4D97-AF65-F5344CB8AC3E}">
        <p14:creationId xmlns:p14="http://schemas.microsoft.com/office/powerpoint/2010/main" val="33038676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Symptoms </a:t>
            </a:r>
            <a:r>
              <a:rPr lang="de-DE" dirty="0" err="1" smtClean="0"/>
              <a:t>differ</a:t>
            </a:r>
            <a:r>
              <a:rPr lang="de-DE" dirty="0" smtClean="0"/>
              <a:t> </a:t>
            </a:r>
            <a:r>
              <a:rPr lang="de-DE" dirty="0" err="1" smtClean="0"/>
              <a:t>from</a:t>
            </a:r>
            <a:r>
              <a:rPr lang="de-DE" dirty="0" smtClean="0"/>
              <a:t> </a:t>
            </a:r>
            <a:r>
              <a:rPr lang="de-DE" dirty="0" err="1" smtClean="0"/>
              <a:t>each</a:t>
            </a:r>
            <a:r>
              <a:rPr lang="de-DE" dirty="0" smtClean="0"/>
              <a:t> </a:t>
            </a:r>
            <a:r>
              <a:rPr lang="de-DE" dirty="0" err="1" smtClean="0"/>
              <a:t>other</a:t>
            </a:r>
            <a:endParaRPr lang="en-US" dirty="0"/>
          </a:p>
        </p:txBody>
      </p:sp>
      <p:sp>
        <p:nvSpPr>
          <p:cNvPr id="3" name="Content Placeholder 2"/>
          <p:cNvSpPr>
            <a:spLocks noGrp="1"/>
          </p:cNvSpPr>
          <p:nvPr>
            <p:ph idx="1"/>
          </p:nvPr>
        </p:nvSpPr>
        <p:spPr/>
        <p:txBody>
          <a:bodyPr/>
          <a:lstStyle/>
          <a:p>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56</a:t>
            </a:fld>
            <a:endParaRPr lang="en-US"/>
          </a:p>
        </p:txBody>
      </p:sp>
    </p:spTree>
    <p:extLst>
      <p:ext uri="{BB962C8B-B14F-4D97-AF65-F5344CB8AC3E}">
        <p14:creationId xmlns:p14="http://schemas.microsoft.com/office/powerpoint/2010/main" val="244497994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Risk</a:t>
            </a:r>
            <a:r>
              <a:rPr lang="de-DE" dirty="0" smtClean="0"/>
              <a:t> </a:t>
            </a:r>
            <a:r>
              <a:rPr lang="de-DE" dirty="0" err="1" smtClean="0"/>
              <a:t>factors</a:t>
            </a:r>
            <a:endParaRPr lang="en-US" dirty="0"/>
          </a:p>
        </p:txBody>
      </p:sp>
      <p:sp>
        <p:nvSpPr>
          <p:cNvPr id="3" name="Content Placeholder 2"/>
          <p:cNvSpPr>
            <a:spLocks noGrp="1"/>
          </p:cNvSpPr>
          <p:nvPr>
            <p:ph idx="1"/>
          </p:nvPr>
        </p:nvSpPr>
        <p:spPr/>
        <p:txBody>
          <a:bodyPr/>
          <a:lstStyle/>
          <a:p>
            <a:r>
              <a:rPr lang="de-DE" dirty="0" err="1" smtClean="0"/>
              <a:t>There</a:t>
            </a:r>
            <a:r>
              <a:rPr lang="de-DE" dirty="0" smtClean="0"/>
              <a:t> </a:t>
            </a:r>
            <a:r>
              <a:rPr lang="de-DE" dirty="0" err="1" smtClean="0"/>
              <a:t>are</a:t>
            </a:r>
            <a:r>
              <a:rPr lang="de-DE" dirty="0" smtClean="0"/>
              <a:t> </a:t>
            </a:r>
            <a:r>
              <a:rPr lang="de-DE" dirty="0" err="1" smtClean="0"/>
              <a:t>many</a:t>
            </a:r>
            <a:r>
              <a:rPr lang="de-DE" dirty="0" smtClean="0"/>
              <a:t> </a:t>
            </a:r>
            <a:r>
              <a:rPr lang="de-DE" dirty="0" err="1" smtClean="0"/>
              <a:t>risk</a:t>
            </a:r>
            <a:r>
              <a:rPr lang="de-DE" dirty="0" smtClean="0"/>
              <a:t> </a:t>
            </a:r>
            <a:r>
              <a:rPr lang="de-DE" dirty="0" err="1" smtClean="0"/>
              <a:t>factors</a:t>
            </a:r>
            <a:r>
              <a:rPr lang="de-DE" dirty="0" smtClean="0"/>
              <a:t> </a:t>
            </a:r>
            <a:r>
              <a:rPr lang="de-DE" dirty="0" err="1" smtClean="0"/>
              <a:t>for</a:t>
            </a:r>
            <a:r>
              <a:rPr lang="de-DE" dirty="0" smtClean="0"/>
              <a:t> "</a:t>
            </a:r>
            <a:r>
              <a:rPr lang="de-DE" dirty="0" err="1" smtClean="0"/>
              <a:t>depression</a:t>
            </a:r>
            <a:r>
              <a:rPr lang="de-DE" dirty="0" smtClean="0"/>
              <a:t>" (</a:t>
            </a:r>
            <a:r>
              <a:rPr lang="de-DE" dirty="0" err="1" smtClean="0"/>
              <a:t>gender</a:t>
            </a:r>
            <a:r>
              <a:rPr lang="de-DE" dirty="0" smtClean="0"/>
              <a:t>, </a:t>
            </a:r>
            <a:r>
              <a:rPr lang="de-DE" dirty="0" err="1" smtClean="0"/>
              <a:t>age</a:t>
            </a:r>
            <a:r>
              <a:rPr lang="de-DE" dirty="0" smtClean="0"/>
              <a:t>, </a:t>
            </a:r>
            <a:r>
              <a:rPr lang="de-DE" dirty="0" err="1" smtClean="0"/>
              <a:t>neuroticism</a:t>
            </a:r>
            <a:r>
              <a:rPr lang="de-DE" dirty="0" smtClean="0"/>
              <a:t>, </a:t>
            </a:r>
            <a:r>
              <a:rPr lang="de-DE" dirty="0" err="1" smtClean="0"/>
              <a:t>life</a:t>
            </a:r>
            <a:r>
              <a:rPr lang="de-DE" dirty="0" smtClean="0"/>
              <a:t> </a:t>
            </a:r>
            <a:r>
              <a:rPr lang="de-DE" dirty="0" err="1" smtClean="0"/>
              <a:t>events</a:t>
            </a:r>
            <a:r>
              <a:rPr lang="de-DE" dirty="0" smtClean="0"/>
              <a:t>, etc.)</a:t>
            </a:r>
          </a:p>
        </p:txBody>
      </p:sp>
      <p:sp>
        <p:nvSpPr>
          <p:cNvPr id="4" name="Slide Number Placeholder 3"/>
          <p:cNvSpPr>
            <a:spLocks noGrp="1"/>
          </p:cNvSpPr>
          <p:nvPr>
            <p:ph type="sldNum" sz="quarter" idx="12"/>
          </p:nvPr>
        </p:nvSpPr>
        <p:spPr/>
        <p:txBody>
          <a:bodyPr/>
          <a:lstStyle/>
          <a:p>
            <a:fld id="{956ABC0E-5A83-1A40-ACCB-27CC011796BE}" type="slidenum">
              <a:rPr lang="en-US" smtClean="0"/>
              <a:pPr/>
              <a:t>57</a:t>
            </a:fld>
            <a:endParaRPr lang="en-US"/>
          </a:p>
        </p:txBody>
      </p:sp>
      <p:sp>
        <p:nvSpPr>
          <p:cNvPr id="9" name="Rechteck 42"/>
          <p:cNvSpPr/>
          <p:nvPr/>
        </p:nvSpPr>
        <p:spPr>
          <a:xfrm>
            <a:off x="5981350" y="3153415"/>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s1</a:t>
            </a:r>
            <a:endParaRPr lang="en-US" sz="1400" dirty="0"/>
          </a:p>
        </p:txBody>
      </p:sp>
      <p:sp>
        <p:nvSpPr>
          <p:cNvPr id="10" name="Rechteck 43"/>
          <p:cNvSpPr/>
          <p:nvPr/>
        </p:nvSpPr>
        <p:spPr>
          <a:xfrm>
            <a:off x="5981350" y="3670872"/>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s2</a:t>
            </a:r>
            <a:endParaRPr lang="en-US" sz="1400" dirty="0"/>
          </a:p>
        </p:txBody>
      </p:sp>
      <p:sp>
        <p:nvSpPr>
          <p:cNvPr id="11" name="Rechteck 44"/>
          <p:cNvSpPr/>
          <p:nvPr/>
        </p:nvSpPr>
        <p:spPr>
          <a:xfrm>
            <a:off x="5981350" y="4188330"/>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s3</a:t>
            </a:r>
            <a:endParaRPr lang="en-US" sz="1400" dirty="0"/>
          </a:p>
        </p:txBody>
      </p:sp>
      <p:sp>
        <p:nvSpPr>
          <p:cNvPr id="12" name="Rechteck 45"/>
          <p:cNvSpPr/>
          <p:nvPr/>
        </p:nvSpPr>
        <p:spPr>
          <a:xfrm>
            <a:off x="5981350" y="4691675"/>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s4</a:t>
            </a:r>
            <a:endParaRPr lang="en-US" sz="1400" dirty="0"/>
          </a:p>
        </p:txBody>
      </p:sp>
      <p:sp>
        <p:nvSpPr>
          <p:cNvPr id="13" name="Rechteck 46"/>
          <p:cNvSpPr/>
          <p:nvPr/>
        </p:nvSpPr>
        <p:spPr>
          <a:xfrm>
            <a:off x="5981350" y="5199724"/>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s5</a:t>
            </a:r>
            <a:endParaRPr lang="en-US" sz="1400" dirty="0"/>
          </a:p>
        </p:txBody>
      </p:sp>
      <p:cxnSp>
        <p:nvCxnSpPr>
          <p:cNvPr id="14" name="Gerade Verbindung mit Pfeil 47"/>
          <p:cNvCxnSpPr/>
          <p:nvPr/>
        </p:nvCxnSpPr>
        <p:spPr>
          <a:xfrm rot="5400000" flipH="1" flipV="1">
            <a:off x="5219276" y="3407440"/>
            <a:ext cx="677399" cy="667991"/>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15" name="Gerade Verbindung mit Pfeil 48"/>
          <p:cNvCxnSpPr/>
          <p:nvPr/>
        </p:nvCxnSpPr>
        <p:spPr>
          <a:xfrm>
            <a:off x="5223980" y="4395313"/>
            <a:ext cx="667991" cy="1176"/>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16" name="Gerade Verbindung mit Pfeil 49"/>
          <p:cNvCxnSpPr/>
          <p:nvPr/>
        </p:nvCxnSpPr>
        <p:spPr>
          <a:xfrm>
            <a:off x="5223980" y="4719900"/>
            <a:ext cx="677399" cy="630357"/>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17" name="Gerade Verbindung mit Pfeil 50"/>
          <p:cNvCxnSpPr/>
          <p:nvPr/>
        </p:nvCxnSpPr>
        <p:spPr>
          <a:xfrm flipV="1">
            <a:off x="5233389" y="3901376"/>
            <a:ext cx="667991" cy="338699"/>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18" name="Gerade Verbindung mit Pfeil 51"/>
          <p:cNvCxnSpPr/>
          <p:nvPr/>
        </p:nvCxnSpPr>
        <p:spPr>
          <a:xfrm>
            <a:off x="5233389" y="4578775"/>
            <a:ext cx="667991" cy="319883"/>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19" name="Oval 18"/>
          <p:cNvSpPr/>
          <p:nvPr/>
        </p:nvSpPr>
        <p:spPr>
          <a:xfrm>
            <a:off x="4275533" y="3972613"/>
            <a:ext cx="762074" cy="762074"/>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D</a:t>
            </a:r>
            <a:endParaRPr lang="en-US" sz="1400" dirty="0"/>
          </a:p>
        </p:txBody>
      </p:sp>
      <p:cxnSp>
        <p:nvCxnSpPr>
          <p:cNvPr id="20" name="Gerade Verbindung mit Pfeil 53"/>
          <p:cNvCxnSpPr/>
          <p:nvPr/>
        </p:nvCxnSpPr>
        <p:spPr>
          <a:xfrm flipV="1">
            <a:off x="3277131" y="4508213"/>
            <a:ext cx="794331" cy="324587"/>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21" name="Gerade Verbindung mit Pfeil 54"/>
          <p:cNvCxnSpPr/>
          <p:nvPr/>
        </p:nvCxnSpPr>
        <p:spPr>
          <a:xfrm>
            <a:off x="3277131" y="3783772"/>
            <a:ext cx="794331" cy="40691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22" name="Rechteck 23"/>
          <p:cNvSpPr/>
          <p:nvPr/>
        </p:nvSpPr>
        <p:spPr>
          <a:xfrm>
            <a:off x="2780950" y="3539156"/>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a:t>
            </a:r>
            <a:r>
              <a:rPr lang="en-US" sz="1400" dirty="0" smtClean="0"/>
              <a:t>1</a:t>
            </a:r>
            <a:endParaRPr lang="en-US" sz="1400" dirty="0"/>
          </a:p>
        </p:txBody>
      </p:sp>
      <p:sp>
        <p:nvSpPr>
          <p:cNvPr id="23" name="Rechteck 24"/>
          <p:cNvSpPr/>
          <p:nvPr/>
        </p:nvSpPr>
        <p:spPr>
          <a:xfrm>
            <a:off x="2780950" y="4690366"/>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r</a:t>
            </a:r>
            <a:r>
              <a:rPr lang="en-US" sz="1400" dirty="0"/>
              <a:t>2</a:t>
            </a:r>
          </a:p>
        </p:txBody>
      </p:sp>
    </p:spTree>
    <p:extLst>
      <p:ext uri="{BB962C8B-B14F-4D97-AF65-F5344CB8AC3E}">
        <p14:creationId xmlns:p14="http://schemas.microsoft.com/office/powerpoint/2010/main" val="155604796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Risk</a:t>
            </a:r>
            <a:r>
              <a:rPr lang="de-DE" dirty="0" smtClean="0"/>
              <a:t> </a:t>
            </a:r>
            <a:r>
              <a:rPr lang="de-DE" dirty="0" err="1" smtClean="0"/>
              <a:t>factors</a:t>
            </a:r>
            <a:endParaRPr lang="en-US" dirty="0"/>
          </a:p>
        </p:txBody>
      </p:sp>
      <p:sp>
        <p:nvSpPr>
          <p:cNvPr id="3" name="Content Placeholder 2"/>
          <p:cNvSpPr>
            <a:spLocks noGrp="1"/>
          </p:cNvSpPr>
          <p:nvPr>
            <p:ph idx="1"/>
          </p:nvPr>
        </p:nvSpPr>
        <p:spPr/>
        <p:txBody>
          <a:bodyPr/>
          <a:lstStyle/>
          <a:p>
            <a:r>
              <a:rPr lang="de-DE" dirty="0" err="1"/>
              <a:t>There</a:t>
            </a:r>
            <a:r>
              <a:rPr lang="de-DE" dirty="0"/>
              <a:t> </a:t>
            </a:r>
            <a:r>
              <a:rPr lang="de-DE" dirty="0" err="1"/>
              <a:t>are</a:t>
            </a:r>
            <a:r>
              <a:rPr lang="de-DE" dirty="0"/>
              <a:t> </a:t>
            </a:r>
            <a:r>
              <a:rPr lang="de-DE" dirty="0" err="1"/>
              <a:t>many</a:t>
            </a:r>
            <a:r>
              <a:rPr lang="de-DE" dirty="0"/>
              <a:t> </a:t>
            </a:r>
            <a:r>
              <a:rPr lang="de-DE" dirty="0" err="1"/>
              <a:t>risk</a:t>
            </a:r>
            <a:r>
              <a:rPr lang="de-DE" dirty="0"/>
              <a:t> </a:t>
            </a:r>
            <a:r>
              <a:rPr lang="de-DE" dirty="0" err="1"/>
              <a:t>factors</a:t>
            </a:r>
            <a:r>
              <a:rPr lang="de-DE" dirty="0"/>
              <a:t> </a:t>
            </a:r>
            <a:r>
              <a:rPr lang="de-DE" dirty="0" err="1"/>
              <a:t>for</a:t>
            </a:r>
            <a:r>
              <a:rPr lang="de-DE" dirty="0"/>
              <a:t> "</a:t>
            </a:r>
            <a:r>
              <a:rPr lang="de-DE" dirty="0" err="1"/>
              <a:t>depression</a:t>
            </a:r>
            <a:r>
              <a:rPr lang="de-DE" dirty="0"/>
              <a:t>" (</a:t>
            </a:r>
            <a:r>
              <a:rPr lang="de-DE" dirty="0" err="1"/>
              <a:t>gender</a:t>
            </a:r>
            <a:r>
              <a:rPr lang="de-DE" dirty="0"/>
              <a:t>, </a:t>
            </a:r>
            <a:r>
              <a:rPr lang="de-DE" dirty="0" err="1"/>
              <a:t>age</a:t>
            </a:r>
            <a:r>
              <a:rPr lang="de-DE" dirty="0"/>
              <a:t>, </a:t>
            </a:r>
            <a:r>
              <a:rPr lang="de-DE" dirty="0" err="1"/>
              <a:t>neuroticism</a:t>
            </a:r>
            <a:r>
              <a:rPr lang="de-DE" dirty="0"/>
              <a:t>, </a:t>
            </a:r>
            <a:r>
              <a:rPr lang="de-DE" dirty="0" err="1"/>
              <a:t>life</a:t>
            </a:r>
            <a:r>
              <a:rPr lang="de-DE" dirty="0"/>
              <a:t> </a:t>
            </a:r>
            <a:r>
              <a:rPr lang="de-DE" dirty="0" err="1"/>
              <a:t>events</a:t>
            </a:r>
            <a:r>
              <a:rPr lang="de-DE" dirty="0"/>
              <a:t>, etc.)</a:t>
            </a:r>
          </a:p>
          <a:p>
            <a:r>
              <a:rPr lang="de-DE" dirty="0" smtClean="0"/>
              <a:t>Individual MD </a:t>
            </a:r>
            <a:r>
              <a:rPr lang="de-DE" dirty="0" err="1" smtClean="0"/>
              <a:t>symptoms</a:t>
            </a:r>
            <a:r>
              <a:rPr lang="de-DE" dirty="0" smtClean="0"/>
              <a:t> </a:t>
            </a:r>
            <a:r>
              <a:rPr lang="de-DE" dirty="0" err="1" smtClean="0"/>
              <a:t>have</a:t>
            </a:r>
            <a:r>
              <a:rPr lang="de-DE" dirty="0" smtClean="0"/>
              <a:t> different </a:t>
            </a:r>
            <a:r>
              <a:rPr lang="de-DE" dirty="0" err="1" smtClean="0"/>
              <a:t>risk</a:t>
            </a:r>
            <a:r>
              <a:rPr lang="de-DE" dirty="0" smtClean="0"/>
              <a:t> </a:t>
            </a:r>
            <a:r>
              <a:rPr lang="de-DE" dirty="0" err="1" smtClean="0"/>
              <a:t>factors</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58</a:t>
            </a:fld>
            <a:endParaRPr lang="en-US"/>
          </a:p>
        </p:txBody>
      </p:sp>
      <p:grpSp>
        <p:nvGrpSpPr>
          <p:cNvPr id="5" name="Group 4"/>
          <p:cNvGrpSpPr/>
          <p:nvPr/>
        </p:nvGrpSpPr>
        <p:grpSpPr>
          <a:xfrm>
            <a:off x="2053596" y="2621059"/>
            <a:ext cx="4564642" cy="3744188"/>
            <a:chOff x="2053596" y="2476684"/>
            <a:chExt cx="4564642" cy="3744188"/>
          </a:xfrm>
        </p:grpSpPr>
        <p:sp>
          <p:nvSpPr>
            <p:cNvPr id="26" name="Rechteck 42"/>
            <p:cNvSpPr/>
            <p:nvPr/>
          </p:nvSpPr>
          <p:spPr>
            <a:xfrm>
              <a:off x="5981350" y="3009040"/>
              <a:ext cx="385741" cy="385741"/>
            </a:xfrm>
            <a:prstGeom prst="rect">
              <a:avLst/>
            </a:prstGeom>
            <a:solidFill>
              <a:schemeClr val="bg1">
                <a:lumMod val="95000"/>
              </a:schemeClr>
            </a:solidFill>
            <a:ln>
              <a:solidFill>
                <a:srgbClr val="C0504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s1</a:t>
              </a:r>
              <a:endParaRPr lang="en-US" sz="1400" dirty="0"/>
            </a:p>
          </p:txBody>
        </p:sp>
        <p:sp>
          <p:nvSpPr>
            <p:cNvPr id="27" name="Rechteck 43"/>
            <p:cNvSpPr/>
            <p:nvPr/>
          </p:nvSpPr>
          <p:spPr>
            <a:xfrm>
              <a:off x="5981350" y="3526497"/>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s2</a:t>
              </a:r>
              <a:endParaRPr lang="en-US" sz="1400" dirty="0"/>
            </a:p>
          </p:txBody>
        </p:sp>
        <p:sp>
          <p:nvSpPr>
            <p:cNvPr id="28" name="Rechteck 44"/>
            <p:cNvSpPr/>
            <p:nvPr/>
          </p:nvSpPr>
          <p:spPr>
            <a:xfrm>
              <a:off x="5981350" y="4043955"/>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s3</a:t>
              </a:r>
              <a:endParaRPr lang="en-US" sz="1400" dirty="0"/>
            </a:p>
          </p:txBody>
        </p:sp>
        <p:sp>
          <p:nvSpPr>
            <p:cNvPr id="29" name="Rechteck 45"/>
            <p:cNvSpPr/>
            <p:nvPr/>
          </p:nvSpPr>
          <p:spPr>
            <a:xfrm>
              <a:off x="5981350" y="4547300"/>
              <a:ext cx="385741" cy="385741"/>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s4</a:t>
              </a:r>
              <a:endParaRPr lang="en-US" sz="1400" dirty="0"/>
            </a:p>
          </p:txBody>
        </p:sp>
        <p:sp>
          <p:nvSpPr>
            <p:cNvPr id="30" name="Rechteck 46"/>
            <p:cNvSpPr/>
            <p:nvPr/>
          </p:nvSpPr>
          <p:spPr>
            <a:xfrm>
              <a:off x="5981350" y="5055349"/>
              <a:ext cx="385741" cy="385741"/>
            </a:xfrm>
            <a:prstGeom prst="rect">
              <a:avLst/>
            </a:prstGeom>
            <a:solidFill>
              <a:schemeClr val="bg1">
                <a:lumMod val="95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s5</a:t>
              </a:r>
              <a:endParaRPr lang="en-US" sz="1400" dirty="0"/>
            </a:p>
          </p:txBody>
        </p:sp>
        <p:sp>
          <p:nvSpPr>
            <p:cNvPr id="32" name="Rechteck 23"/>
            <p:cNvSpPr/>
            <p:nvPr/>
          </p:nvSpPr>
          <p:spPr>
            <a:xfrm>
              <a:off x="2780950" y="3394781"/>
              <a:ext cx="385741" cy="385741"/>
            </a:xfrm>
            <a:prstGeom prst="rect">
              <a:avLst/>
            </a:prstGeom>
            <a:solidFill>
              <a:schemeClr val="bg1">
                <a:lumMod val="95000"/>
              </a:schemeClr>
            </a:solidFill>
            <a:ln>
              <a:solidFill>
                <a:srgbClr val="C0504D"/>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a:t>r</a:t>
              </a:r>
              <a:r>
                <a:rPr lang="en-US" sz="1400" dirty="0" smtClean="0"/>
                <a:t>1</a:t>
              </a:r>
              <a:endParaRPr lang="en-US" sz="1400" dirty="0"/>
            </a:p>
          </p:txBody>
        </p:sp>
        <p:sp>
          <p:nvSpPr>
            <p:cNvPr id="33" name="Rechteck 24"/>
            <p:cNvSpPr/>
            <p:nvPr/>
          </p:nvSpPr>
          <p:spPr>
            <a:xfrm>
              <a:off x="2780950" y="4545991"/>
              <a:ext cx="385741" cy="385741"/>
            </a:xfrm>
            <a:prstGeom prst="rect">
              <a:avLst/>
            </a:prstGeom>
            <a:solidFill>
              <a:schemeClr val="bg1">
                <a:lumMod val="95000"/>
              </a:schemeClr>
            </a:solidFill>
            <a:ln>
              <a:solidFill>
                <a:schemeClr val="accent1"/>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400" dirty="0" smtClean="0"/>
                <a:t>r</a:t>
              </a:r>
              <a:r>
                <a:rPr lang="en-US" sz="1400" dirty="0"/>
                <a:t>2</a:t>
              </a:r>
            </a:p>
          </p:txBody>
        </p:sp>
        <p:sp>
          <p:nvSpPr>
            <p:cNvPr id="34" name="Bogen 7"/>
            <p:cNvSpPr/>
            <p:nvPr/>
          </p:nvSpPr>
          <p:spPr>
            <a:xfrm rot="18471632">
              <a:off x="3028576" y="2631210"/>
              <a:ext cx="3454131" cy="3725193"/>
            </a:xfrm>
            <a:prstGeom prst="arc">
              <a:avLst/>
            </a:prstGeom>
            <a:ln>
              <a:solidFill>
                <a:schemeClr val="accent2"/>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Bogen 26"/>
            <p:cNvSpPr/>
            <p:nvPr/>
          </p:nvSpPr>
          <p:spPr>
            <a:xfrm rot="18614742" flipH="1" flipV="1">
              <a:off x="2707050" y="1823230"/>
              <a:ext cx="2935332" cy="4242239"/>
            </a:xfrm>
            <a:prstGeom prst="arc">
              <a:avLst/>
            </a:prstGeom>
            <a:ln>
              <a:solidFill>
                <a:srgbClr val="4F81BD"/>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7" name="Rectangle 16"/>
          <p:cNvSpPr/>
          <p:nvPr/>
        </p:nvSpPr>
        <p:spPr>
          <a:xfrm>
            <a:off x="6434290" y="6344597"/>
            <a:ext cx="1898661" cy="369332"/>
          </a:xfrm>
          <a:prstGeom prst="rect">
            <a:avLst/>
          </a:prstGeom>
        </p:spPr>
        <p:txBody>
          <a:bodyPr wrap="none">
            <a:spAutoFit/>
          </a:bodyPr>
          <a:lstStyle/>
          <a:p>
            <a:r>
              <a:rPr lang="en-US" dirty="0" smtClean="0">
                <a:solidFill>
                  <a:schemeClr val="bg1">
                    <a:lumMod val="65000"/>
                  </a:schemeClr>
                </a:solidFill>
              </a:rPr>
              <a:t>(Fried et al., 2014)</a:t>
            </a:r>
            <a:endParaRPr lang="en-US" dirty="0">
              <a:solidFill>
                <a:schemeClr val="bg1">
                  <a:lumMod val="65000"/>
                </a:schemeClr>
              </a:solidFill>
            </a:endParaRPr>
          </a:p>
        </p:txBody>
      </p:sp>
    </p:spTree>
    <p:extLst>
      <p:ext uri="{BB962C8B-B14F-4D97-AF65-F5344CB8AC3E}">
        <p14:creationId xmlns:p14="http://schemas.microsoft.com/office/powerpoint/2010/main" val="7099789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Risk</a:t>
            </a:r>
            <a:r>
              <a:rPr lang="de-DE" dirty="0" smtClean="0"/>
              <a:t> </a:t>
            </a:r>
            <a:r>
              <a:rPr lang="de-DE" dirty="0" err="1" smtClean="0"/>
              <a:t>factors</a:t>
            </a:r>
            <a:endParaRPr lang="en-US" dirty="0"/>
          </a:p>
        </p:txBody>
      </p:sp>
      <p:sp>
        <p:nvSpPr>
          <p:cNvPr id="3" name="Content Placeholder 2"/>
          <p:cNvSpPr>
            <a:spLocks noGrp="1"/>
          </p:cNvSpPr>
          <p:nvPr>
            <p:ph idx="1"/>
          </p:nvPr>
        </p:nvSpPr>
        <p:spPr/>
        <p:txBody>
          <a:bodyPr/>
          <a:lstStyle/>
          <a:p>
            <a:r>
              <a:rPr lang="de-DE" dirty="0" err="1"/>
              <a:t>There</a:t>
            </a:r>
            <a:r>
              <a:rPr lang="de-DE" dirty="0"/>
              <a:t> </a:t>
            </a:r>
            <a:r>
              <a:rPr lang="de-DE" dirty="0" err="1"/>
              <a:t>are</a:t>
            </a:r>
            <a:r>
              <a:rPr lang="de-DE" dirty="0"/>
              <a:t> </a:t>
            </a:r>
            <a:r>
              <a:rPr lang="de-DE" dirty="0" err="1"/>
              <a:t>many</a:t>
            </a:r>
            <a:r>
              <a:rPr lang="de-DE" dirty="0"/>
              <a:t> </a:t>
            </a:r>
            <a:r>
              <a:rPr lang="de-DE" dirty="0" err="1"/>
              <a:t>risk</a:t>
            </a:r>
            <a:r>
              <a:rPr lang="de-DE" dirty="0"/>
              <a:t> </a:t>
            </a:r>
            <a:r>
              <a:rPr lang="de-DE" dirty="0" err="1"/>
              <a:t>factors</a:t>
            </a:r>
            <a:r>
              <a:rPr lang="de-DE" dirty="0"/>
              <a:t> </a:t>
            </a:r>
            <a:r>
              <a:rPr lang="de-DE" dirty="0" err="1"/>
              <a:t>for</a:t>
            </a:r>
            <a:r>
              <a:rPr lang="de-DE" dirty="0"/>
              <a:t> "</a:t>
            </a:r>
            <a:r>
              <a:rPr lang="de-DE" dirty="0" err="1"/>
              <a:t>depression</a:t>
            </a:r>
            <a:r>
              <a:rPr lang="de-DE" dirty="0"/>
              <a:t>" (</a:t>
            </a:r>
            <a:r>
              <a:rPr lang="de-DE" dirty="0" err="1"/>
              <a:t>gender</a:t>
            </a:r>
            <a:r>
              <a:rPr lang="de-DE" dirty="0"/>
              <a:t>, </a:t>
            </a:r>
            <a:r>
              <a:rPr lang="de-DE" dirty="0" err="1"/>
              <a:t>age</a:t>
            </a:r>
            <a:r>
              <a:rPr lang="de-DE" dirty="0"/>
              <a:t>, </a:t>
            </a:r>
            <a:r>
              <a:rPr lang="de-DE" dirty="0" err="1"/>
              <a:t>neuroticism</a:t>
            </a:r>
            <a:r>
              <a:rPr lang="de-DE" dirty="0"/>
              <a:t>, </a:t>
            </a:r>
            <a:r>
              <a:rPr lang="de-DE" dirty="0" err="1"/>
              <a:t>life</a:t>
            </a:r>
            <a:r>
              <a:rPr lang="de-DE" dirty="0"/>
              <a:t> </a:t>
            </a:r>
            <a:r>
              <a:rPr lang="de-DE" dirty="0" err="1"/>
              <a:t>events</a:t>
            </a:r>
            <a:r>
              <a:rPr lang="de-DE" dirty="0"/>
              <a:t>, etc.)</a:t>
            </a:r>
          </a:p>
          <a:p>
            <a:r>
              <a:rPr lang="de-DE" dirty="0" smtClean="0"/>
              <a:t>Individual MD </a:t>
            </a:r>
            <a:r>
              <a:rPr lang="de-DE" dirty="0" err="1" smtClean="0"/>
              <a:t>symptoms</a:t>
            </a:r>
            <a:r>
              <a:rPr lang="de-DE" dirty="0" smtClean="0"/>
              <a:t> </a:t>
            </a:r>
            <a:r>
              <a:rPr lang="de-DE" dirty="0" err="1" smtClean="0"/>
              <a:t>have</a:t>
            </a:r>
            <a:r>
              <a:rPr lang="de-DE" dirty="0" smtClean="0"/>
              <a:t> different </a:t>
            </a:r>
            <a:r>
              <a:rPr lang="de-DE" dirty="0" err="1" smtClean="0"/>
              <a:t>risk</a:t>
            </a:r>
            <a:r>
              <a:rPr lang="de-DE" dirty="0" smtClean="0"/>
              <a:t> </a:t>
            </a:r>
            <a:r>
              <a:rPr lang="de-DE" dirty="0" err="1" smtClean="0"/>
              <a:t>factors</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59</a:t>
            </a:fld>
            <a:endParaRPr lang="en-US"/>
          </a:p>
        </p:txBody>
      </p:sp>
      <p:sp>
        <p:nvSpPr>
          <p:cNvPr id="17" name="Rectangle 16"/>
          <p:cNvSpPr/>
          <p:nvPr/>
        </p:nvSpPr>
        <p:spPr>
          <a:xfrm>
            <a:off x="6434290" y="6344597"/>
            <a:ext cx="1898661" cy="369332"/>
          </a:xfrm>
          <a:prstGeom prst="rect">
            <a:avLst/>
          </a:prstGeom>
        </p:spPr>
        <p:txBody>
          <a:bodyPr wrap="none">
            <a:spAutoFit/>
          </a:bodyPr>
          <a:lstStyle/>
          <a:p>
            <a:r>
              <a:rPr lang="en-US" dirty="0" smtClean="0">
                <a:solidFill>
                  <a:schemeClr val="bg1">
                    <a:lumMod val="65000"/>
                  </a:schemeClr>
                </a:solidFill>
              </a:rPr>
              <a:t>(Fried et al., 2014)</a:t>
            </a:r>
            <a:endParaRPr lang="en-US" dirty="0">
              <a:solidFill>
                <a:schemeClr val="bg1">
                  <a:lumMod val="65000"/>
                </a:schemeClr>
              </a:solidFill>
            </a:endParaRPr>
          </a:p>
        </p:txBody>
      </p:sp>
    </p:spTree>
    <p:extLst>
      <p:ext uri="{BB962C8B-B14F-4D97-AF65-F5344CB8AC3E}">
        <p14:creationId xmlns:p14="http://schemas.microsoft.com/office/powerpoint/2010/main" val="15178658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Procedure</a:t>
            </a:r>
            <a:endParaRPr lang="en-US" dirty="0"/>
          </a:p>
        </p:txBody>
      </p:sp>
      <p:sp>
        <p:nvSpPr>
          <p:cNvPr id="3" name="Content Placeholder 2"/>
          <p:cNvSpPr>
            <a:spLocks noGrp="1"/>
          </p:cNvSpPr>
          <p:nvPr>
            <p:ph idx="1"/>
          </p:nvPr>
        </p:nvSpPr>
        <p:spPr/>
        <p:txBody>
          <a:bodyPr>
            <a:normAutofit/>
          </a:bodyPr>
          <a:lstStyle/>
          <a:p>
            <a:r>
              <a:rPr lang="de-DE" dirty="0" smtClean="0"/>
              <a:t>Depression</a:t>
            </a:r>
          </a:p>
          <a:p>
            <a:pPr lvl="1"/>
            <a:r>
              <a:rPr lang="de-DE" dirty="0" smtClean="0"/>
              <a:t>Select </a:t>
            </a:r>
            <a:r>
              <a:rPr lang="de-DE" dirty="0" err="1"/>
              <a:t>questionnaire</a:t>
            </a:r>
            <a:r>
              <a:rPr lang="de-DE" dirty="0"/>
              <a:t> </a:t>
            </a:r>
            <a:r>
              <a:rPr lang="de-DE" dirty="0" err="1"/>
              <a:t>to</a:t>
            </a:r>
            <a:r>
              <a:rPr lang="de-DE" dirty="0"/>
              <a:t> </a:t>
            </a:r>
            <a:r>
              <a:rPr lang="de-DE" dirty="0" err="1" smtClean="0"/>
              <a:t>assess</a:t>
            </a:r>
            <a:r>
              <a:rPr lang="de-DE" dirty="0" smtClean="0"/>
              <a:t> </a:t>
            </a:r>
            <a:r>
              <a:rPr lang="de-DE" dirty="0" err="1"/>
              <a:t>depression</a:t>
            </a:r>
            <a:r>
              <a:rPr lang="de-DE" dirty="0"/>
              <a:t> </a:t>
            </a:r>
            <a:r>
              <a:rPr lang="de-DE" dirty="0" err="1" smtClean="0"/>
              <a:t>symptoms</a:t>
            </a:r>
            <a:endParaRPr lang="de-DE" dirty="0" smtClean="0"/>
          </a:p>
          <a:p>
            <a:pPr lvl="1"/>
            <a:r>
              <a:rPr lang="de-DE" dirty="0" smtClean="0"/>
              <a:t>21-item BDI</a:t>
            </a:r>
            <a:endParaRPr lang="de-DE" dirty="0"/>
          </a:p>
          <a:p>
            <a:pPr lvl="1"/>
            <a:r>
              <a:rPr lang="de-DE" dirty="0" err="1"/>
              <a:t>Build</a:t>
            </a:r>
            <a:r>
              <a:rPr lang="de-DE" dirty="0"/>
              <a:t> </a:t>
            </a:r>
            <a:r>
              <a:rPr lang="de-DE" dirty="0" err="1"/>
              <a:t>sum</a:t>
            </a:r>
            <a:r>
              <a:rPr lang="de-DE" dirty="0"/>
              <a:t>-score </a:t>
            </a:r>
            <a:r>
              <a:rPr lang="de-DE" dirty="0" err="1"/>
              <a:t>of</a:t>
            </a:r>
            <a:r>
              <a:rPr lang="de-DE" dirty="0"/>
              <a:t> </a:t>
            </a:r>
            <a:r>
              <a:rPr lang="de-DE" dirty="0" err="1" smtClean="0"/>
              <a:t>symptoms</a:t>
            </a:r>
            <a:endParaRPr lang="de-DE" dirty="0"/>
          </a:p>
          <a:p>
            <a:pPr lvl="1"/>
            <a:r>
              <a:rPr lang="de-DE" dirty="0" err="1"/>
              <a:t>Distinguish</a:t>
            </a:r>
            <a:r>
              <a:rPr lang="de-DE" dirty="0"/>
              <a:t> </a:t>
            </a:r>
            <a:r>
              <a:rPr lang="de-DE" dirty="0" err="1"/>
              <a:t>between</a:t>
            </a:r>
            <a:r>
              <a:rPr lang="de-DE" dirty="0"/>
              <a:t> </a:t>
            </a:r>
            <a:r>
              <a:rPr lang="de-DE" dirty="0" err="1"/>
              <a:t>healthy</a:t>
            </a:r>
            <a:r>
              <a:rPr lang="de-DE" dirty="0"/>
              <a:t> </a:t>
            </a:r>
            <a:r>
              <a:rPr lang="de-DE" dirty="0" err="1"/>
              <a:t>controls</a:t>
            </a:r>
            <a:r>
              <a:rPr lang="de-DE" dirty="0"/>
              <a:t> </a:t>
            </a:r>
            <a:r>
              <a:rPr lang="de-DE" dirty="0" err="1"/>
              <a:t>and</a:t>
            </a:r>
            <a:r>
              <a:rPr lang="de-DE" dirty="0"/>
              <a:t> MD </a:t>
            </a:r>
            <a:r>
              <a:rPr lang="de-DE" dirty="0" err="1"/>
              <a:t>participants</a:t>
            </a:r>
            <a:r>
              <a:rPr lang="de-DE" dirty="0"/>
              <a:t> </a:t>
            </a:r>
            <a:r>
              <a:rPr lang="de-DE" dirty="0" err="1"/>
              <a:t>based</a:t>
            </a:r>
            <a:r>
              <a:rPr lang="de-DE" dirty="0"/>
              <a:t> on </a:t>
            </a:r>
            <a:r>
              <a:rPr lang="de-DE" dirty="0" err="1" smtClean="0"/>
              <a:t>threshold</a:t>
            </a:r>
            <a:endParaRPr lang="de-DE" dirty="0" smtClean="0"/>
          </a:p>
          <a:p>
            <a:r>
              <a:rPr lang="de-DE" dirty="0" err="1" smtClean="0"/>
              <a:t>Genetics</a:t>
            </a:r>
            <a:endParaRPr lang="de-DE" dirty="0" smtClean="0"/>
          </a:p>
          <a:p>
            <a:pPr lvl="1"/>
            <a:r>
              <a:rPr lang="de-DE" dirty="0" err="1"/>
              <a:t>E</a:t>
            </a:r>
            <a:r>
              <a:rPr lang="de-DE" dirty="0" err="1" smtClean="0"/>
              <a:t>xamine</a:t>
            </a:r>
            <a:r>
              <a:rPr lang="de-DE" dirty="0" smtClean="0"/>
              <a:t> </a:t>
            </a:r>
            <a:r>
              <a:rPr lang="de-DE" dirty="0" err="1" smtClean="0"/>
              <a:t>participants</a:t>
            </a:r>
            <a:r>
              <a:rPr lang="de-DE" dirty="0" smtClean="0"/>
              <a:t>' </a:t>
            </a:r>
            <a:r>
              <a:rPr lang="de-DE" dirty="0" err="1" smtClean="0"/>
              <a:t>genomes</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6</a:t>
            </a:fld>
            <a:endParaRPr lang="en-US"/>
          </a:p>
        </p:txBody>
      </p:sp>
    </p:spTree>
    <p:extLst>
      <p:ext uri="{BB962C8B-B14F-4D97-AF65-F5344CB8AC3E}">
        <p14:creationId xmlns:p14="http://schemas.microsoft.com/office/powerpoint/2010/main" val="1415010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creen Shot 2013-11-19 at 4.3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25"/>
            <a:ext cx="9144000" cy="6225702"/>
          </a:xfrm>
          <a:prstGeom prst="rect">
            <a:avLst/>
          </a:prstGeom>
        </p:spPr>
      </p:pic>
      <p:sp>
        <p:nvSpPr>
          <p:cNvPr id="2" name="Slide Number Placeholder 1"/>
          <p:cNvSpPr>
            <a:spLocks noGrp="1"/>
          </p:cNvSpPr>
          <p:nvPr>
            <p:ph type="sldNum" sz="quarter" idx="12"/>
          </p:nvPr>
        </p:nvSpPr>
        <p:spPr/>
        <p:txBody>
          <a:bodyPr/>
          <a:lstStyle/>
          <a:p>
            <a:fld id="{956ABC0E-5A83-1A40-ACCB-27CC011796BE}" type="slidenum">
              <a:rPr lang="en-US" smtClean="0"/>
              <a:pPr/>
              <a:t>60</a:t>
            </a:fld>
            <a:endParaRPr lang="en-US"/>
          </a:p>
        </p:txBody>
      </p:sp>
    </p:spTree>
    <p:extLst>
      <p:ext uri="{BB962C8B-B14F-4D97-AF65-F5344CB8AC3E}">
        <p14:creationId xmlns:p14="http://schemas.microsoft.com/office/powerpoint/2010/main" val="369985040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creen Shot 2013-11-19 at 4.3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25"/>
            <a:ext cx="9144000" cy="6225702"/>
          </a:xfrm>
          <a:prstGeom prst="rect">
            <a:avLst/>
          </a:prstGeom>
        </p:spPr>
      </p:pic>
      <p:sp>
        <p:nvSpPr>
          <p:cNvPr id="3" name="Rechteck 6"/>
          <p:cNvSpPr/>
          <p:nvPr/>
        </p:nvSpPr>
        <p:spPr>
          <a:xfrm>
            <a:off x="127763" y="212724"/>
            <a:ext cx="8990837" cy="3101976"/>
          </a:xfrm>
          <a:prstGeom prst="rect">
            <a:avLst/>
          </a:prstGeom>
          <a:solidFill>
            <a:srgbClr val="FFFFFF">
              <a:alpha val="58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Rechteck 7"/>
          <p:cNvSpPr/>
          <p:nvPr/>
        </p:nvSpPr>
        <p:spPr>
          <a:xfrm>
            <a:off x="3163062" y="3455810"/>
            <a:ext cx="2876493" cy="3105147"/>
          </a:xfrm>
          <a:prstGeom prst="rect">
            <a:avLst/>
          </a:prstGeom>
          <a:solidFill>
            <a:srgbClr val="FFFFFF">
              <a:alpha val="58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 name="Pfeil nach oben und unten 5"/>
          <p:cNvSpPr/>
          <p:nvPr/>
        </p:nvSpPr>
        <p:spPr>
          <a:xfrm rot="381727">
            <a:off x="8703608" y="5061498"/>
            <a:ext cx="148224" cy="426229"/>
          </a:xfrm>
          <a:prstGeom prst="up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56ABC0E-5A83-1A40-ACCB-27CC011796BE}" type="slidenum">
              <a:rPr lang="en-US" smtClean="0"/>
              <a:pPr/>
              <a:t>61</a:t>
            </a:fld>
            <a:endParaRPr lang="en-US"/>
          </a:p>
        </p:txBody>
      </p:sp>
    </p:spTree>
    <p:extLst>
      <p:ext uri="{BB962C8B-B14F-4D97-AF65-F5344CB8AC3E}">
        <p14:creationId xmlns:p14="http://schemas.microsoft.com/office/powerpoint/2010/main" val="17728938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creen Shot 2013-11-19 at 4.3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25"/>
            <a:ext cx="9144000" cy="6225702"/>
          </a:xfrm>
          <a:prstGeom prst="rect">
            <a:avLst/>
          </a:prstGeom>
        </p:spPr>
      </p:pic>
      <p:sp>
        <p:nvSpPr>
          <p:cNvPr id="5" name="Rechteck 7"/>
          <p:cNvSpPr/>
          <p:nvPr/>
        </p:nvSpPr>
        <p:spPr>
          <a:xfrm>
            <a:off x="6128455" y="3455809"/>
            <a:ext cx="2876493" cy="3105147"/>
          </a:xfrm>
          <a:prstGeom prst="rect">
            <a:avLst/>
          </a:prstGeom>
          <a:solidFill>
            <a:srgbClr val="FFFFFF">
              <a:alpha val="58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7"/>
          <p:cNvSpPr/>
          <p:nvPr/>
        </p:nvSpPr>
        <p:spPr>
          <a:xfrm>
            <a:off x="102363" y="3455809"/>
            <a:ext cx="2876493" cy="3105147"/>
          </a:xfrm>
          <a:prstGeom prst="rect">
            <a:avLst/>
          </a:prstGeom>
          <a:solidFill>
            <a:srgbClr val="FFFFFF">
              <a:alpha val="58000"/>
            </a:srgb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 name="Slide Number Placeholder 1"/>
          <p:cNvSpPr>
            <a:spLocks noGrp="1"/>
          </p:cNvSpPr>
          <p:nvPr>
            <p:ph type="sldNum" sz="quarter" idx="12"/>
          </p:nvPr>
        </p:nvSpPr>
        <p:spPr/>
        <p:txBody>
          <a:bodyPr/>
          <a:lstStyle/>
          <a:p>
            <a:fld id="{956ABC0E-5A83-1A40-ACCB-27CC011796BE}" type="slidenum">
              <a:rPr lang="en-US" smtClean="0"/>
              <a:pPr/>
              <a:t>62</a:t>
            </a:fld>
            <a:endParaRPr lang="en-US"/>
          </a:p>
        </p:txBody>
      </p:sp>
    </p:spTree>
    <p:extLst>
      <p:ext uri="{BB962C8B-B14F-4D97-AF65-F5344CB8AC3E}">
        <p14:creationId xmlns:p14="http://schemas.microsoft.com/office/powerpoint/2010/main" val="3849150535"/>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 3" descr="Screen Shot 2013-11-19 at 4.35.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8125"/>
            <a:ext cx="9144000" cy="6225702"/>
          </a:xfrm>
          <a:prstGeom prst="rect">
            <a:avLst/>
          </a:prstGeom>
        </p:spPr>
      </p:pic>
      <p:sp>
        <p:nvSpPr>
          <p:cNvPr id="6" name="Rechteck 5"/>
          <p:cNvSpPr/>
          <p:nvPr/>
        </p:nvSpPr>
        <p:spPr>
          <a:xfrm>
            <a:off x="33867" y="3454407"/>
            <a:ext cx="3014134" cy="29078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hteck 6"/>
          <p:cNvSpPr/>
          <p:nvPr/>
        </p:nvSpPr>
        <p:spPr>
          <a:xfrm>
            <a:off x="6028262" y="3471336"/>
            <a:ext cx="3014134" cy="29078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sp>
        <p:nvSpPr>
          <p:cNvPr id="9" name="Textfeld 8"/>
          <p:cNvSpPr txBox="1"/>
          <p:nvPr/>
        </p:nvSpPr>
        <p:spPr>
          <a:xfrm>
            <a:off x="2679617" y="3956832"/>
            <a:ext cx="1029148" cy="338554"/>
          </a:xfrm>
          <a:prstGeom prst="rect">
            <a:avLst/>
          </a:prstGeom>
          <a:noFill/>
        </p:spPr>
        <p:txBody>
          <a:bodyPr wrap="none" rtlCol="0">
            <a:spAutoFit/>
          </a:bodyPr>
          <a:lstStyle/>
          <a:p>
            <a:r>
              <a:rPr lang="en-US" sz="1600" dirty="0">
                <a:solidFill>
                  <a:srgbClr val="C0504D"/>
                </a:solidFill>
              </a:rPr>
              <a:t>Suicide </a:t>
            </a:r>
            <a:r>
              <a:rPr lang="en-US" sz="1600" dirty="0" smtClean="0">
                <a:solidFill>
                  <a:srgbClr val="C0504D"/>
                </a:solidFill>
              </a:rPr>
              <a:t>♂</a:t>
            </a:r>
            <a:endParaRPr lang="en-US" sz="1600" dirty="0">
              <a:solidFill>
                <a:srgbClr val="C0504D"/>
              </a:solidFill>
            </a:endParaRPr>
          </a:p>
        </p:txBody>
      </p:sp>
      <p:sp>
        <p:nvSpPr>
          <p:cNvPr id="10" name="Textfeld 9"/>
          <p:cNvSpPr txBox="1"/>
          <p:nvPr/>
        </p:nvSpPr>
        <p:spPr>
          <a:xfrm>
            <a:off x="5911850" y="4672378"/>
            <a:ext cx="889586" cy="338554"/>
          </a:xfrm>
          <a:prstGeom prst="rect">
            <a:avLst/>
          </a:prstGeom>
          <a:noFill/>
        </p:spPr>
        <p:txBody>
          <a:bodyPr wrap="none" rtlCol="0">
            <a:spAutoFit/>
          </a:bodyPr>
          <a:lstStyle/>
          <a:p>
            <a:r>
              <a:rPr lang="en-US" sz="1600" dirty="0" smtClean="0">
                <a:solidFill>
                  <a:srgbClr val="008000"/>
                </a:solidFill>
              </a:rPr>
              <a:t>S</a:t>
            </a:r>
            <a:r>
              <a:rPr lang="en-US" sz="1600" dirty="0">
                <a:solidFill>
                  <a:srgbClr val="008000"/>
                </a:solidFill>
              </a:rPr>
              <a:t>leep ♀</a:t>
            </a:r>
          </a:p>
        </p:txBody>
      </p:sp>
      <p:sp>
        <p:nvSpPr>
          <p:cNvPr id="11" name="Textfeld 10"/>
          <p:cNvSpPr txBox="1"/>
          <p:nvPr/>
        </p:nvSpPr>
        <p:spPr>
          <a:xfrm>
            <a:off x="5770191" y="5482538"/>
            <a:ext cx="1049586" cy="338554"/>
          </a:xfrm>
          <a:prstGeom prst="rect">
            <a:avLst/>
          </a:prstGeom>
          <a:noFill/>
        </p:spPr>
        <p:txBody>
          <a:bodyPr wrap="none" rtlCol="0">
            <a:spAutoFit/>
          </a:bodyPr>
          <a:lstStyle/>
          <a:p>
            <a:r>
              <a:rPr lang="en-US" sz="1600" dirty="0" smtClean="0">
                <a:solidFill>
                  <a:srgbClr val="008000"/>
                </a:solidFill>
              </a:rPr>
              <a:t>Fatigue ♀</a:t>
            </a:r>
            <a:endParaRPr lang="en-US" sz="1600" dirty="0">
              <a:solidFill>
                <a:srgbClr val="008000"/>
              </a:solidFill>
            </a:endParaRPr>
          </a:p>
        </p:txBody>
      </p:sp>
      <p:sp>
        <p:nvSpPr>
          <p:cNvPr id="12" name="Textfeld 11"/>
          <p:cNvSpPr txBox="1"/>
          <p:nvPr/>
        </p:nvSpPr>
        <p:spPr>
          <a:xfrm>
            <a:off x="5119345" y="6010832"/>
            <a:ext cx="953406" cy="338554"/>
          </a:xfrm>
          <a:prstGeom prst="rect">
            <a:avLst/>
          </a:prstGeom>
          <a:noFill/>
        </p:spPr>
        <p:txBody>
          <a:bodyPr wrap="none" rtlCol="0">
            <a:spAutoFit/>
          </a:bodyPr>
          <a:lstStyle/>
          <a:p>
            <a:r>
              <a:rPr lang="en-US" sz="1600" dirty="0" smtClean="0">
                <a:solidFill>
                  <a:srgbClr val="008000"/>
                </a:solidFill>
              </a:rPr>
              <a:t>E</a:t>
            </a:r>
            <a:r>
              <a:rPr lang="en-US" sz="1600" dirty="0">
                <a:solidFill>
                  <a:srgbClr val="008000"/>
                </a:solidFill>
              </a:rPr>
              <a:t>ating ♀</a:t>
            </a:r>
          </a:p>
        </p:txBody>
      </p:sp>
      <p:sp>
        <p:nvSpPr>
          <p:cNvPr id="13" name="Textfeld 12"/>
          <p:cNvSpPr txBox="1"/>
          <p:nvPr/>
        </p:nvSpPr>
        <p:spPr>
          <a:xfrm>
            <a:off x="1821247" y="5486270"/>
            <a:ext cx="1627168" cy="338554"/>
          </a:xfrm>
          <a:prstGeom prst="rect">
            <a:avLst/>
          </a:prstGeom>
          <a:noFill/>
        </p:spPr>
        <p:txBody>
          <a:bodyPr wrap="none" rtlCol="0">
            <a:spAutoFit/>
          </a:bodyPr>
          <a:lstStyle/>
          <a:p>
            <a:r>
              <a:rPr lang="en-US" sz="1600" dirty="0" smtClean="0">
                <a:solidFill>
                  <a:srgbClr val="008000"/>
                </a:solidFill>
              </a:rPr>
              <a:t>Concentration ♀</a:t>
            </a:r>
            <a:endParaRPr lang="en-US" sz="1600" dirty="0">
              <a:solidFill>
                <a:srgbClr val="008000"/>
              </a:solidFill>
            </a:endParaRPr>
          </a:p>
        </p:txBody>
      </p:sp>
      <p:sp>
        <p:nvSpPr>
          <p:cNvPr id="18" name="Rechteck 17"/>
          <p:cNvSpPr/>
          <p:nvPr/>
        </p:nvSpPr>
        <p:spPr>
          <a:xfrm>
            <a:off x="33867" y="211665"/>
            <a:ext cx="3014134" cy="29078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hteck 18"/>
          <p:cNvSpPr/>
          <p:nvPr/>
        </p:nvSpPr>
        <p:spPr>
          <a:xfrm>
            <a:off x="3144617" y="211665"/>
            <a:ext cx="3014134" cy="29078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hteck 19"/>
          <p:cNvSpPr/>
          <p:nvPr/>
        </p:nvSpPr>
        <p:spPr>
          <a:xfrm>
            <a:off x="6129866" y="211665"/>
            <a:ext cx="3014134" cy="2907827"/>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956ABC0E-5A83-1A40-ACCB-27CC011796BE}" type="slidenum">
              <a:rPr lang="en-US" smtClean="0"/>
              <a:pPr/>
              <a:t>63</a:t>
            </a:fld>
            <a:endParaRPr lang="en-US"/>
          </a:p>
        </p:txBody>
      </p:sp>
    </p:spTree>
    <p:extLst>
      <p:ext uri="{BB962C8B-B14F-4D97-AF65-F5344CB8AC3E}">
        <p14:creationId xmlns:p14="http://schemas.microsoft.com/office/powerpoint/2010/main" val="355120519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Impairment</a:t>
            </a:r>
            <a:endParaRPr lang="en-US" dirty="0"/>
          </a:p>
        </p:txBody>
      </p:sp>
      <p:sp>
        <p:nvSpPr>
          <p:cNvPr id="3" name="Content Placeholder 2"/>
          <p:cNvSpPr>
            <a:spLocks noGrp="1"/>
          </p:cNvSpPr>
          <p:nvPr>
            <p:ph idx="1"/>
          </p:nvPr>
        </p:nvSpPr>
        <p:spPr/>
        <p:txBody>
          <a:bodyPr/>
          <a:lstStyle/>
          <a:p>
            <a:r>
              <a:rPr lang="de-DE" dirty="0" smtClean="0"/>
              <a:t>MD </a:t>
            </a:r>
            <a:r>
              <a:rPr lang="de-DE" dirty="0" err="1" smtClean="0"/>
              <a:t>can</a:t>
            </a:r>
            <a:r>
              <a:rPr lang="de-DE" dirty="0" smtClean="0"/>
              <a:t> </a:t>
            </a:r>
            <a:r>
              <a:rPr lang="de-DE" dirty="0" err="1" smtClean="0"/>
              <a:t>cause</a:t>
            </a:r>
            <a:r>
              <a:rPr lang="de-DE" dirty="0" smtClean="0"/>
              <a:t> </a:t>
            </a:r>
            <a:r>
              <a:rPr lang="de-DE" dirty="0" err="1" smtClean="0"/>
              <a:t>severe</a:t>
            </a:r>
            <a:r>
              <a:rPr lang="de-DE" dirty="0" smtClean="0"/>
              <a:t> </a:t>
            </a:r>
            <a:r>
              <a:rPr lang="de-DE" dirty="0" err="1" smtClean="0"/>
              <a:t>levels</a:t>
            </a:r>
            <a:r>
              <a:rPr lang="de-DE" dirty="0" smtClean="0"/>
              <a:t> </a:t>
            </a:r>
            <a:r>
              <a:rPr lang="de-DE" dirty="0" err="1" smtClean="0"/>
              <a:t>of</a:t>
            </a:r>
            <a:r>
              <a:rPr lang="de-DE" dirty="0" smtClean="0"/>
              <a:t> </a:t>
            </a:r>
            <a:r>
              <a:rPr lang="de-DE" dirty="0" err="1" smtClean="0"/>
              <a:t>impairment</a:t>
            </a:r>
            <a:r>
              <a:rPr lang="de-DE" dirty="0" smtClean="0"/>
              <a:t> </a:t>
            </a:r>
            <a:r>
              <a:rPr lang="de-DE" dirty="0" err="1" smtClean="0"/>
              <a:t>of</a:t>
            </a:r>
            <a:r>
              <a:rPr lang="de-DE" dirty="0" smtClean="0"/>
              <a:t> </a:t>
            </a:r>
            <a:r>
              <a:rPr lang="de-DE" dirty="0" err="1" smtClean="0"/>
              <a:t>psychosocial</a:t>
            </a:r>
            <a:r>
              <a:rPr lang="de-DE" dirty="0" smtClean="0"/>
              <a:t> </a:t>
            </a:r>
            <a:r>
              <a:rPr lang="de-DE" dirty="0" err="1" smtClean="0"/>
              <a:t>functioning</a:t>
            </a:r>
            <a:r>
              <a:rPr lang="de-DE" dirty="0" smtClean="0"/>
              <a:t> (</a:t>
            </a:r>
            <a:r>
              <a:rPr lang="de-DE" dirty="0" err="1" smtClean="0"/>
              <a:t>work</a:t>
            </a:r>
            <a:r>
              <a:rPr lang="de-DE" dirty="0" smtClean="0"/>
              <a:t> </a:t>
            </a:r>
            <a:r>
              <a:rPr lang="de-DE" dirty="0" err="1" smtClean="0"/>
              <a:t>life</a:t>
            </a:r>
            <a:r>
              <a:rPr lang="de-DE" dirty="0" smtClean="0"/>
              <a:t>, </a:t>
            </a:r>
            <a:r>
              <a:rPr lang="de-DE" dirty="0" err="1" smtClean="0"/>
              <a:t>friends</a:t>
            </a:r>
            <a:r>
              <a:rPr lang="de-DE" dirty="0" smtClean="0"/>
              <a:t>, private </a:t>
            </a:r>
            <a:r>
              <a:rPr lang="de-DE" dirty="0" err="1" smtClean="0"/>
              <a:t>relationships</a:t>
            </a:r>
            <a:r>
              <a:rPr lang="de-DE" dirty="0" smtClean="0"/>
              <a:t>, etc.)</a:t>
            </a:r>
          </a:p>
          <a:p>
            <a:r>
              <a:rPr lang="de-DE" dirty="0" smtClean="0"/>
              <a:t>Individual MD </a:t>
            </a:r>
            <a:r>
              <a:rPr lang="de-DE" dirty="0" err="1" smtClean="0"/>
              <a:t>symptoms</a:t>
            </a:r>
            <a:r>
              <a:rPr lang="de-DE" dirty="0" smtClean="0"/>
              <a:t> </a:t>
            </a:r>
            <a:r>
              <a:rPr lang="de-DE" dirty="0" err="1" smtClean="0"/>
              <a:t>have</a:t>
            </a:r>
            <a:r>
              <a:rPr lang="de-DE" dirty="0" smtClean="0"/>
              <a:t> differential </a:t>
            </a:r>
            <a:r>
              <a:rPr lang="de-DE" dirty="0" err="1"/>
              <a:t>i</a:t>
            </a:r>
            <a:r>
              <a:rPr lang="de-DE" dirty="0" err="1" smtClean="0"/>
              <a:t>mpact</a:t>
            </a:r>
            <a:r>
              <a:rPr lang="de-DE" dirty="0" smtClean="0"/>
              <a:t> on </a:t>
            </a:r>
            <a:r>
              <a:rPr lang="de-DE" dirty="0" err="1" smtClean="0"/>
              <a:t>impairment</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64</a:t>
            </a:fld>
            <a:endParaRPr lang="en-US"/>
          </a:p>
        </p:txBody>
      </p:sp>
      <p:pic>
        <p:nvPicPr>
          <p:cNvPr id="5122" name="Picture 2" descr="C:\Users\u0097060\Dropbox\Research\Conferences, Seminars, Workshops\2015-02 LIPS\impairment.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77" y="3172025"/>
            <a:ext cx="2790625" cy="2790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34290" y="6344597"/>
            <a:ext cx="1898661" cy="369332"/>
          </a:xfrm>
          <a:prstGeom prst="rect">
            <a:avLst/>
          </a:prstGeom>
        </p:spPr>
        <p:txBody>
          <a:bodyPr wrap="none">
            <a:spAutoFit/>
          </a:bodyPr>
          <a:lstStyle/>
          <a:p>
            <a:r>
              <a:rPr lang="en-US" dirty="0" smtClean="0">
                <a:solidFill>
                  <a:schemeClr val="bg1">
                    <a:lumMod val="65000"/>
                  </a:schemeClr>
                </a:solidFill>
              </a:rPr>
              <a:t>(Fried et al., 2014)</a:t>
            </a:r>
            <a:endParaRPr lang="en-US" dirty="0">
              <a:solidFill>
                <a:schemeClr val="bg1">
                  <a:lumMod val="65000"/>
                </a:schemeClr>
              </a:solidFill>
            </a:endParaRPr>
          </a:p>
        </p:txBody>
      </p:sp>
    </p:spTree>
    <p:extLst>
      <p:ext uri="{BB962C8B-B14F-4D97-AF65-F5344CB8AC3E}">
        <p14:creationId xmlns:p14="http://schemas.microsoft.com/office/powerpoint/2010/main" val="1966583368"/>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956ABC0E-5A83-1A40-ACCB-27CC011796BE}" type="slidenum">
              <a:rPr lang="en-US" smtClean="0"/>
              <a:pPr/>
              <a:t>65</a:t>
            </a:fld>
            <a:endParaRPr lang="en-US"/>
          </a:p>
        </p:txBody>
      </p:sp>
      <p:pic>
        <p:nvPicPr>
          <p:cNvPr id="2" name="Bild 1" descr="Fig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5575" y="-41632"/>
            <a:ext cx="5537200" cy="6869750"/>
          </a:xfrm>
          <a:prstGeom prst="rect">
            <a:avLst/>
          </a:prstGeom>
        </p:spPr>
      </p:pic>
    </p:spTree>
    <p:extLst>
      <p:ext uri="{BB962C8B-B14F-4D97-AF65-F5344CB8AC3E}">
        <p14:creationId xmlns:p14="http://schemas.microsoft.com/office/powerpoint/2010/main" val="2602501514"/>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u0097060\Dropbox\Research\Conferences, Seminars, Workshops\2015-02 LIPS\kendl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2" y="2028009"/>
            <a:ext cx="7348538" cy="2170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de-DE" dirty="0" smtClean="0"/>
              <a:t>2. </a:t>
            </a:r>
            <a:r>
              <a:rPr lang="de-DE" dirty="0" err="1" smtClean="0"/>
              <a:t>Underlying</a:t>
            </a:r>
            <a:r>
              <a:rPr lang="de-DE" dirty="0" smtClean="0"/>
              <a:t> </a:t>
            </a:r>
            <a:r>
              <a:rPr lang="de-DE" dirty="0" err="1" smtClean="0"/>
              <a:t>biology</a:t>
            </a:r>
            <a:endParaRPr lang="en-US" dirty="0"/>
          </a:p>
        </p:txBody>
      </p:sp>
      <p:sp>
        <p:nvSpPr>
          <p:cNvPr id="3" name="Content Placeholder 2"/>
          <p:cNvSpPr>
            <a:spLocks noGrp="1"/>
          </p:cNvSpPr>
          <p:nvPr>
            <p:ph idx="1"/>
          </p:nvPr>
        </p:nvSpPr>
        <p:spPr/>
        <p:txBody>
          <a:bodyPr/>
          <a:lstStyle/>
          <a:p>
            <a:r>
              <a:rPr lang="de-DE" dirty="0" smtClean="0"/>
              <a:t>Individual MD </a:t>
            </a:r>
            <a:r>
              <a:rPr lang="de-DE" dirty="0" err="1" smtClean="0"/>
              <a:t>symptoms</a:t>
            </a:r>
            <a:r>
              <a:rPr lang="de-DE" dirty="0" smtClean="0"/>
              <a:t> </a:t>
            </a:r>
            <a:r>
              <a:rPr lang="de-DE" dirty="0" err="1" smtClean="0"/>
              <a:t>differ</a:t>
            </a:r>
            <a:r>
              <a:rPr lang="de-DE" dirty="0" smtClean="0"/>
              <a:t> in </a:t>
            </a:r>
            <a:r>
              <a:rPr lang="de-DE" dirty="0" err="1" smtClean="0"/>
              <a:t>their</a:t>
            </a:r>
            <a:r>
              <a:rPr lang="de-DE" dirty="0" smtClean="0"/>
              <a:t> </a:t>
            </a:r>
            <a:r>
              <a:rPr lang="de-DE" dirty="0" err="1" smtClean="0"/>
              <a:t>underlying</a:t>
            </a:r>
            <a:r>
              <a:rPr lang="de-DE" dirty="0" smtClean="0"/>
              <a:t> </a:t>
            </a:r>
            <a:r>
              <a:rPr lang="de-DE" dirty="0" err="1" smtClean="0"/>
              <a:t>biology</a:t>
            </a:r>
            <a:r>
              <a:rPr lang="de-DE" dirty="0" smtClean="0"/>
              <a:t/>
            </a:r>
            <a:br>
              <a:rPr lang="de-DE" dirty="0" smtClean="0"/>
            </a:b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956ABC0E-5A83-1A40-ACCB-27CC011796BE}" type="slidenum">
              <a:rPr lang="en-US" smtClean="0"/>
              <a:pPr/>
              <a:t>66</a:t>
            </a:fld>
            <a:endParaRPr lang="en-US"/>
          </a:p>
        </p:txBody>
      </p:sp>
      <p:pic>
        <p:nvPicPr>
          <p:cNvPr id="8194" name="Picture 2" descr="C:\Users\u0097060\Dropbox\Research\Conferences, Seminars, Workshops\2015-02 LIPS\myu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7" y="4533395"/>
            <a:ext cx="7353300" cy="1695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583368"/>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Underlying</a:t>
            </a:r>
            <a:r>
              <a:rPr lang="de-DE" dirty="0" smtClean="0"/>
              <a:t> </a:t>
            </a:r>
            <a:r>
              <a:rPr lang="de-DE" dirty="0" err="1" smtClean="0"/>
              <a:t>biology</a:t>
            </a:r>
            <a:endParaRPr lang="en-US" dirty="0"/>
          </a:p>
        </p:txBody>
      </p:sp>
      <p:sp>
        <p:nvSpPr>
          <p:cNvPr id="3" name="Content Placeholder 2"/>
          <p:cNvSpPr>
            <a:spLocks noGrp="1"/>
          </p:cNvSpPr>
          <p:nvPr>
            <p:ph idx="1"/>
          </p:nvPr>
        </p:nvSpPr>
        <p:spPr/>
        <p:txBody>
          <a:bodyPr>
            <a:normAutofit/>
          </a:bodyPr>
          <a:lstStyle/>
          <a:p>
            <a:r>
              <a:rPr lang="de-DE" dirty="0" smtClean="0"/>
              <a:t>Individual MD </a:t>
            </a:r>
            <a:r>
              <a:rPr lang="de-DE" dirty="0" err="1" smtClean="0"/>
              <a:t>symptoms</a:t>
            </a:r>
            <a:r>
              <a:rPr lang="de-DE" dirty="0" smtClean="0"/>
              <a:t> </a:t>
            </a:r>
            <a:r>
              <a:rPr lang="de-DE" dirty="0" err="1" smtClean="0"/>
              <a:t>differ</a:t>
            </a:r>
            <a:r>
              <a:rPr lang="de-DE" dirty="0" smtClean="0"/>
              <a:t> in </a:t>
            </a:r>
            <a:r>
              <a:rPr lang="de-DE" dirty="0" err="1" smtClean="0"/>
              <a:t>their</a:t>
            </a:r>
            <a:r>
              <a:rPr lang="de-DE" dirty="0" smtClean="0"/>
              <a:t> </a:t>
            </a:r>
            <a:r>
              <a:rPr lang="de-DE" dirty="0" err="1" smtClean="0"/>
              <a:t>underlying</a:t>
            </a:r>
            <a:r>
              <a:rPr lang="de-DE" dirty="0" smtClean="0"/>
              <a:t> </a:t>
            </a:r>
            <a:r>
              <a:rPr lang="de-DE" dirty="0" err="1" smtClean="0"/>
              <a:t>biology</a:t>
            </a:r>
            <a:endParaRPr lang="de-DE" dirty="0" smtClean="0"/>
          </a:p>
          <a:p>
            <a:pPr lvl="1"/>
            <a:r>
              <a:rPr lang="en-US" dirty="0" smtClean="0"/>
              <a:t>Depression </a:t>
            </a:r>
            <a:r>
              <a:rPr lang="en-US" dirty="0"/>
              <a:t>symptoms differ from each other in their degree of </a:t>
            </a:r>
            <a:r>
              <a:rPr lang="en-US" dirty="0" smtClean="0"/>
              <a:t>heritability (somatic </a:t>
            </a:r>
            <a:r>
              <a:rPr lang="en-US" dirty="0"/>
              <a:t>symptoms such as loss of appetite and loss of </a:t>
            </a:r>
            <a:r>
              <a:rPr lang="en-US" dirty="0" smtClean="0"/>
              <a:t>libido, &amp; cognitions </a:t>
            </a:r>
            <a:r>
              <a:rPr lang="en-US" dirty="0"/>
              <a:t>such as guilt or </a:t>
            </a:r>
            <a:r>
              <a:rPr lang="en-US" dirty="0" smtClean="0"/>
              <a:t>hopelessness showed highest </a:t>
            </a:r>
            <a:r>
              <a:rPr lang="en-US" dirty="0" err="1" smtClean="0"/>
              <a:t>heritabilities</a:t>
            </a:r>
            <a:r>
              <a:rPr lang="en-US" dirty="0" smtClean="0"/>
              <a:t>)</a:t>
            </a:r>
          </a:p>
          <a:p>
            <a:pPr lvl="1"/>
            <a:r>
              <a:rPr lang="en-US" dirty="0" smtClean="0"/>
              <a:t>Differential </a:t>
            </a:r>
            <a:r>
              <a:rPr lang="en-US" dirty="0"/>
              <a:t>associations of symptoms with specific genetic polymorphisms; </a:t>
            </a:r>
            <a:r>
              <a:rPr lang="en-US" dirty="0" smtClean="0"/>
              <a:t>'middle </a:t>
            </a:r>
            <a:r>
              <a:rPr lang="en-US" dirty="0"/>
              <a:t>insomnia' </a:t>
            </a:r>
            <a:r>
              <a:rPr lang="en-US" dirty="0" smtClean="0"/>
              <a:t>correlated </a:t>
            </a:r>
            <a:r>
              <a:rPr lang="en-US" dirty="0"/>
              <a:t>with the GGCCGGGC haplotype in the first haplotype block of TPH1. </a:t>
            </a:r>
            <a:endParaRPr lang="en-US" dirty="0" smtClean="0"/>
          </a:p>
          <a:p>
            <a:pPr lvl="1"/>
            <a:r>
              <a:rPr lang="en-US" dirty="0" smtClean="0"/>
              <a:t>Analysis of post-mortem brains; 80% of the variation in suicidal behavior explained by how polymorphisms of the gene SKA2 interacted with anxiety and stress. </a:t>
            </a:r>
            <a:endParaRPr lang="en-US" dirty="0">
              <a:solidFill>
                <a:schemeClr val="bg1">
                  <a:lumMod val="65000"/>
                </a:schemeClr>
              </a:solidFill>
            </a:endParaRPr>
          </a:p>
        </p:txBody>
      </p:sp>
      <p:sp>
        <p:nvSpPr>
          <p:cNvPr id="4" name="Slide Number Placeholder 3"/>
          <p:cNvSpPr>
            <a:spLocks noGrp="1"/>
          </p:cNvSpPr>
          <p:nvPr>
            <p:ph type="sldNum" sz="quarter" idx="12"/>
          </p:nvPr>
        </p:nvSpPr>
        <p:spPr/>
        <p:txBody>
          <a:bodyPr/>
          <a:lstStyle/>
          <a:p>
            <a:fld id="{956ABC0E-5A83-1A40-ACCB-27CC011796BE}" type="slidenum">
              <a:rPr lang="en-US" smtClean="0"/>
              <a:pPr/>
              <a:t>67</a:t>
            </a:fld>
            <a:endParaRPr lang="en-US"/>
          </a:p>
        </p:txBody>
      </p:sp>
    </p:spTree>
    <p:extLst>
      <p:ext uri="{BB962C8B-B14F-4D97-AF65-F5344CB8AC3E}">
        <p14:creationId xmlns:p14="http://schemas.microsoft.com/office/powerpoint/2010/main" val="19478862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Symptoms </a:t>
            </a:r>
            <a:r>
              <a:rPr lang="de-DE" dirty="0" err="1" smtClean="0"/>
              <a:t>and</a:t>
            </a:r>
            <a:r>
              <a:rPr lang="de-DE" dirty="0" smtClean="0"/>
              <a:t> </a:t>
            </a:r>
            <a:r>
              <a:rPr lang="de-DE" dirty="0" err="1" smtClean="0"/>
              <a:t>life</a:t>
            </a:r>
            <a:r>
              <a:rPr lang="de-DE" dirty="0" smtClean="0"/>
              <a:t> </a:t>
            </a:r>
            <a:r>
              <a:rPr lang="de-DE" dirty="0" err="1" smtClean="0"/>
              <a:t>events</a:t>
            </a:r>
            <a:endParaRPr lang="en-US" dirty="0"/>
          </a:p>
        </p:txBody>
      </p:sp>
      <p:sp>
        <p:nvSpPr>
          <p:cNvPr id="3" name="Content Placeholder 2"/>
          <p:cNvSpPr>
            <a:spLocks noGrp="1"/>
          </p:cNvSpPr>
          <p:nvPr>
            <p:ph idx="1"/>
          </p:nvPr>
        </p:nvSpPr>
        <p:spPr/>
        <p:txBody>
          <a:bodyPr/>
          <a:lstStyle/>
          <a:p>
            <a:r>
              <a:rPr lang="de-DE" dirty="0" smtClean="0"/>
              <a:t>Life </a:t>
            </a:r>
            <a:r>
              <a:rPr lang="de-DE" dirty="0" err="1" smtClean="0"/>
              <a:t>events</a:t>
            </a:r>
            <a:r>
              <a:rPr lang="de-DE" dirty="0" smtClean="0"/>
              <a:t> </a:t>
            </a:r>
            <a:r>
              <a:rPr lang="de-DE" dirty="0" err="1" smtClean="0"/>
              <a:t>are</a:t>
            </a:r>
            <a:r>
              <a:rPr lang="de-DE" dirty="0" smtClean="0"/>
              <a:t> </a:t>
            </a:r>
            <a:r>
              <a:rPr lang="de-DE" dirty="0" err="1" smtClean="0"/>
              <a:t>among</a:t>
            </a:r>
            <a:r>
              <a:rPr lang="de-DE" dirty="0" smtClean="0"/>
              <a:t> </a:t>
            </a:r>
            <a:r>
              <a:rPr lang="de-DE" dirty="0" err="1" smtClean="0"/>
              <a:t>the</a:t>
            </a:r>
            <a:r>
              <a:rPr lang="de-DE" dirty="0" smtClean="0"/>
              <a:t> </a:t>
            </a:r>
            <a:r>
              <a:rPr lang="de-DE" dirty="0" err="1" smtClean="0"/>
              <a:t>most</a:t>
            </a:r>
            <a:r>
              <a:rPr lang="de-DE" dirty="0" smtClean="0"/>
              <a:t> robust </a:t>
            </a:r>
            <a:r>
              <a:rPr lang="de-DE" dirty="0" err="1" smtClean="0"/>
              <a:t>triggers</a:t>
            </a:r>
            <a:r>
              <a:rPr lang="de-DE" dirty="0" smtClean="0"/>
              <a:t> </a:t>
            </a:r>
            <a:r>
              <a:rPr lang="de-DE" dirty="0" err="1" smtClean="0"/>
              <a:t>of</a:t>
            </a:r>
            <a:r>
              <a:rPr lang="de-DE" dirty="0" smtClean="0"/>
              <a:t> MD</a:t>
            </a:r>
          </a:p>
          <a:p>
            <a:r>
              <a:rPr lang="de-DE" dirty="0" err="1" smtClean="0"/>
              <a:t>Serious</a:t>
            </a:r>
            <a:r>
              <a:rPr lang="de-DE" dirty="0" smtClean="0"/>
              <a:t> </a:t>
            </a:r>
            <a:r>
              <a:rPr lang="de-DE" dirty="0" err="1" smtClean="0"/>
              <a:t>stressors</a:t>
            </a:r>
            <a:r>
              <a:rPr lang="de-DE" dirty="0" smtClean="0"/>
              <a:t> </a:t>
            </a:r>
            <a:r>
              <a:rPr lang="de-DE" dirty="0" err="1" smtClean="0"/>
              <a:t>increase</a:t>
            </a:r>
            <a:r>
              <a:rPr lang="de-DE" dirty="0" smtClean="0"/>
              <a:t> </a:t>
            </a:r>
            <a:r>
              <a:rPr lang="de-DE" dirty="0" err="1" smtClean="0"/>
              <a:t>risk</a:t>
            </a:r>
            <a:r>
              <a:rPr lang="de-DE" dirty="0"/>
              <a:t> </a:t>
            </a:r>
            <a:r>
              <a:rPr lang="de-DE" dirty="0" err="1" smtClean="0"/>
              <a:t>for</a:t>
            </a:r>
            <a:r>
              <a:rPr lang="de-DE" dirty="0" smtClean="0"/>
              <a:t> </a:t>
            </a:r>
            <a:r>
              <a:rPr lang="de-DE" dirty="0" err="1" smtClean="0"/>
              <a:t>developing</a:t>
            </a:r>
            <a:r>
              <a:rPr lang="de-DE" dirty="0" smtClean="0"/>
              <a:t> MD </a:t>
            </a:r>
            <a:r>
              <a:rPr lang="de-DE" dirty="0" err="1" smtClean="0"/>
              <a:t>by</a:t>
            </a:r>
            <a:r>
              <a:rPr lang="de-DE" dirty="0" smtClean="0"/>
              <a:t> 350-800%</a:t>
            </a:r>
          </a:p>
          <a:p>
            <a:r>
              <a:rPr lang="de-DE" dirty="0" err="1" smtClean="0"/>
              <a:t>Evidence</a:t>
            </a:r>
            <a:r>
              <a:rPr lang="de-DE" dirty="0" smtClean="0"/>
              <a:t> </a:t>
            </a:r>
            <a:r>
              <a:rPr lang="de-DE" dirty="0" err="1" smtClean="0"/>
              <a:t>that</a:t>
            </a:r>
            <a:r>
              <a:rPr lang="de-DE" dirty="0" smtClean="0"/>
              <a:t> </a:t>
            </a:r>
            <a:r>
              <a:rPr lang="de-DE" dirty="0" err="1" smtClean="0"/>
              <a:t>specific</a:t>
            </a:r>
            <a:r>
              <a:rPr lang="de-DE" dirty="0" smtClean="0"/>
              <a:t> </a:t>
            </a:r>
            <a:r>
              <a:rPr lang="de-DE" dirty="0" err="1" smtClean="0"/>
              <a:t>life</a:t>
            </a:r>
            <a:r>
              <a:rPr lang="de-DE" dirty="0" smtClean="0"/>
              <a:t> </a:t>
            </a:r>
            <a:r>
              <a:rPr lang="de-DE" dirty="0" err="1" smtClean="0"/>
              <a:t>events</a:t>
            </a:r>
            <a:r>
              <a:rPr lang="de-DE" dirty="0" smtClean="0"/>
              <a:t> </a:t>
            </a:r>
            <a:r>
              <a:rPr lang="de-DE" dirty="0" err="1" smtClean="0"/>
              <a:t>may</a:t>
            </a:r>
            <a:r>
              <a:rPr lang="de-DE" dirty="0" smtClean="0"/>
              <a:t> </a:t>
            </a:r>
            <a:r>
              <a:rPr lang="de-DE" dirty="0" err="1" smtClean="0"/>
              <a:t>trigger</a:t>
            </a:r>
            <a:r>
              <a:rPr lang="de-DE" dirty="0" smtClean="0"/>
              <a:t> </a:t>
            </a:r>
            <a:r>
              <a:rPr lang="de-DE" dirty="0" err="1" smtClean="0"/>
              <a:t>specific</a:t>
            </a:r>
            <a:r>
              <a:rPr lang="de-DE" dirty="0" smtClean="0"/>
              <a:t> MD </a:t>
            </a:r>
            <a:r>
              <a:rPr lang="de-DE" dirty="0" err="1" smtClean="0"/>
              <a:t>symptom</a:t>
            </a:r>
            <a:r>
              <a:rPr lang="de-DE" dirty="0" smtClean="0"/>
              <a:t> </a:t>
            </a:r>
            <a:r>
              <a:rPr lang="de-DE" dirty="0" err="1" smtClean="0"/>
              <a:t>profiles</a:t>
            </a:r>
            <a:r>
              <a:rPr lang="de-DE" dirty="0" smtClean="0"/>
              <a:t>  </a:t>
            </a:r>
            <a:r>
              <a:rPr lang="de-DE" sz="1800" dirty="0" smtClean="0">
                <a:solidFill>
                  <a:schemeClr val="bg1">
                    <a:lumMod val="65000"/>
                  </a:schemeClr>
                </a:solidFill>
              </a:rPr>
              <a:t>(Matthew C. Keller)</a:t>
            </a:r>
          </a:p>
          <a:p>
            <a:pPr lvl="1"/>
            <a:r>
              <a:rPr lang="de-DE" dirty="0" err="1" smtClean="0"/>
              <a:t>Romantic</a:t>
            </a:r>
            <a:r>
              <a:rPr lang="de-DE" dirty="0" smtClean="0"/>
              <a:t> </a:t>
            </a:r>
            <a:r>
              <a:rPr lang="de-DE" dirty="0" err="1" smtClean="0"/>
              <a:t>breakups</a:t>
            </a:r>
            <a:r>
              <a:rPr lang="de-DE" dirty="0" smtClean="0"/>
              <a:t> &gt; </a:t>
            </a:r>
            <a:r>
              <a:rPr lang="de-DE" dirty="0" err="1" smtClean="0"/>
              <a:t>sadness</a:t>
            </a:r>
            <a:r>
              <a:rPr lang="de-DE" dirty="0" smtClean="0"/>
              <a:t>, anhedonia, </a:t>
            </a:r>
            <a:r>
              <a:rPr lang="de-DE" dirty="0" err="1" smtClean="0"/>
              <a:t>appetite</a:t>
            </a:r>
            <a:r>
              <a:rPr lang="de-DE" dirty="0" smtClean="0"/>
              <a:t> </a:t>
            </a:r>
            <a:r>
              <a:rPr lang="de-DE" dirty="0" err="1" smtClean="0"/>
              <a:t>loss</a:t>
            </a:r>
            <a:r>
              <a:rPr lang="de-DE" dirty="0" smtClean="0"/>
              <a:t>, </a:t>
            </a:r>
            <a:r>
              <a:rPr lang="de-DE" dirty="0" err="1" smtClean="0"/>
              <a:t>guilt</a:t>
            </a:r>
            <a:endParaRPr lang="de-DE" dirty="0" smtClean="0"/>
          </a:p>
          <a:p>
            <a:pPr lvl="1"/>
            <a:r>
              <a:rPr lang="de-DE" dirty="0" err="1" smtClean="0"/>
              <a:t>Chronis</a:t>
            </a:r>
            <a:r>
              <a:rPr lang="de-DE" dirty="0" smtClean="0"/>
              <a:t> stress &gt; </a:t>
            </a:r>
            <a:r>
              <a:rPr lang="de-DE" dirty="0" err="1" smtClean="0"/>
              <a:t>fatigue</a:t>
            </a:r>
            <a:r>
              <a:rPr lang="de-DE" dirty="0" smtClean="0"/>
              <a:t>, </a:t>
            </a:r>
            <a:r>
              <a:rPr lang="de-DE" dirty="0" err="1" smtClean="0"/>
              <a:t>hypersomnia</a:t>
            </a:r>
            <a:endParaRPr lang="de-DE" dirty="0" smtClean="0"/>
          </a:p>
          <a:p>
            <a:pPr lvl="1"/>
            <a:r>
              <a:rPr lang="de-DE" dirty="0" err="1" smtClean="0"/>
              <a:t>Bereavement</a:t>
            </a:r>
            <a:r>
              <a:rPr lang="de-DE" dirty="0" smtClean="0"/>
              <a:t> &gt; </a:t>
            </a:r>
            <a:r>
              <a:rPr lang="de-DE" dirty="0" err="1" smtClean="0"/>
              <a:t>loneliness</a:t>
            </a:r>
            <a:r>
              <a:rPr lang="de-DE" dirty="0" smtClean="0"/>
              <a:t>, </a:t>
            </a:r>
            <a:r>
              <a:rPr lang="de-DE" dirty="0" err="1" smtClean="0"/>
              <a:t>sadness</a:t>
            </a:r>
            <a:endParaRPr lang="de-DE" dirty="0"/>
          </a:p>
          <a:p>
            <a:pPr lvl="1"/>
            <a:endParaRPr lang="de-DE" dirty="0" smtClean="0"/>
          </a:p>
          <a:p>
            <a:endParaRPr lang="de-DE" dirty="0" smtClean="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68</a:t>
            </a:fld>
            <a:endParaRPr lang="en-US"/>
          </a:p>
        </p:txBody>
      </p:sp>
      <p:pic>
        <p:nvPicPr>
          <p:cNvPr id="4098" name="Picture 2" descr="C:\Users\u0097060\Dropbox\Research\Conferences, Seminars, Workshops\2015-02 LIPS\str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50" y="445135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4258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3. Symptoms </a:t>
            </a:r>
            <a:r>
              <a:rPr lang="de-DE" dirty="0" err="1" smtClean="0"/>
              <a:t>and</a:t>
            </a:r>
            <a:r>
              <a:rPr lang="de-DE" dirty="0" smtClean="0"/>
              <a:t> </a:t>
            </a:r>
            <a:r>
              <a:rPr lang="de-DE" dirty="0" err="1" smtClean="0"/>
              <a:t>life</a:t>
            </a:r>
            <a:r>
              <a:rPr lang="de-DE" dirty="0" smtClean="0"/>
              <a:t> </a:t>
            </a:r>
            <a:r>
              <a:rPr lang="de-DE" dirty="0" err="1" smtClean="0"/>
              <a:t>events</a:t>
            </a:r>
            <a:endParaRPr lang="en-US" dirty="0"/>
          </a:p>
        </p:txBody>
      </p:sp>
      <p:sp>
        <p:nvSpPr>
          <p:cNvPr id="3" name="Content Placeholder 2"/>
          <p:cNvSpPr>
            <a:spLocks noGrp="1"/>
          </p:cNvSpPr>
          <p:nvPr>
            <p:ph idx="1"/>
          </p:nvPr>
        </p:nvSpPr>
        <p:spPr/>
        <p:txBody>
          <a:bodyPr/>
          <a:lstStyle/>
          <a:p>
            <a:r>
              <a:rPr lang="de-DE" dirty="0" smtClean="0"/>
              <a:t>Life </a:t>
            </a:r>
            <a:r>
              <a:rPr lang="de-DE" dirty="0" err="1" smtClean="0"/>
              <a:t>events</a:t>
            </a:r>
            <a:r>
              <a:rPr lang="de-DE" dirty="0" smtClean="0"/>
              <a:t> </a:t>
            </a:r>
            <a:r>
              <a:rPr lang="de-DE" dirty="0" err="1" smtClean="0"/>
              <a:t>are</a:t>
            </a:r>
            <a:r>
              <a:rPr lang="de-DE" dirty="0" smtClean="0"/>
              <a:t> </a:t>
            </a:r>
            <a:r>
              <a:rPr lang="de-DE" dirty="0" err="1" smtClean="0"/>
              <a:t>among</a:t>
            </a:r>
            <a:r>
              <a:rPr lang="de-DE" dirty="0" smtClean="0"/>
              <a:t> </a:t>
            </a:r>
            <a:r>
              <a:rPr lang="de-DE" dirty="0" err="1" smtClean="0"/>
              <a:t>the</a:t>
            </a:r>
            <a:r>
              <a:rPr lang="de-DE" dirty="0" smtClean="0"/>
              <a:t> </a:t>
            </a:r>
            <a:r>
              <a:rPr lang="de-DE" dirty="0" err="1" smtClean="0"/>
              <a:t>most</a:t>
            </a:r>
            <a:r>
              <a:rPr lang="de-DE" dirty="0" smtClean="0"/>
              <a:t> robust </a:t>
            </a:r>
            <a:r>
              <a:rPr lang="de-DE" dirty="0" err="1" smtClean="0"/>
              <a:t>triggers</a:t>
            </a:r>
            <a:r>
              <a:rPr lang="de-DE" dirty="0" smtClean="0"/>
              <a:t> </a:t>
            </a:r>
            <a:r>
              <a:rPr lang="de-DE" dirty="0" err="1" smtClean="0"/>
              <a:t>of</a:t>
            </a:r>
            <a:r>
              <a:rPr lang="de-DE" dirty="0" smtClean="0"/>
              <a:t> MD</a:t>
            </a:r>
          </a:p>
          <a:p>
            <a:r>
              <a:rPr lang="de-DE" dirty="0" err="1" smtClean="0"/>
              <a:t>Serious</a:t>
            </a:r>
            <a:r>
              <a:rPr lang="de-DE" dirty="0" smtClean="0"/>
              <a:t> </a:t>
            </a:r>
            <a:r>
              <a:rPr lang="de-DE" dirty="0" err="1" smtClean="0"/>
              <a:t>stressors</a:t>
            </a:r>
            <a:r>
              <a:rPr lang="de-DE" dirty="0" smtClean="0"/>
              <a:t> </a:t>
            </a:r>
            <a:r>
              <a:rPr lang="de-DE" dirty="0" err="1" smtClean="0"/>
              <a:t>increase</a:t>
            </a:r>
            <a:r>
              <a:rPr lang="de-DE" dirty="0" smtClean="0"/>
              <a:t> </a:t>
            </a:r>
            <a:r>
              <a:rPr lang="de-DE" dirty="0" err="1" smtClean="0"/>
              <a:t>risk</a:t>
            </a:r>
            <a:r>
              <a:rPr lang="de-DE" dirty="0"/>
              <a:t> </a:t>
            </a:r>
            <a:r>
              <a:rPr lang="de-DE" dirty="0" err="1" smtClean="0"/>
              <a:t>for</a:t>
            </a:r>
            <a:r>
              <a:rPr lang="de-DE" dirty="0" smtClean="0"/>
              <a:t> </a:t>
            </a:r>
            <a:r>
              <a:rPr lang="de-DE" dirty="0" err="1" smtClean="0"/>
              <a:t>developing</a:t>
            </a:r>
            <a:r>
              <a:rPr lang="de-DE" dirty="0" smtClean="0"/>
              <a:t> MD </a:t>
            </a:r>
            <a:r>
              <a:rPr lang="de-DE" dirty="0" err="1" smtClean="0"/>
              <a:t>by</a:t>
            </a:r>
            <a:r>
              <a:rPr lang="de-DE" dirty="0" smtClean="0"/>
              <a:t> 350-800%</a:t>
            </a:r>
          </a:p>
          <a:p>
            <a:r>
              <a:rPr lang="de-DE" dirty="0" err="1" smtClean="0"/>
              <a:t>Evidence</a:t>
            </a:r>
            <a:r>
              <a:rPr lang="de-DE" dirty="0" smtClean="0"/>
              <a:t> </a:t>
            </a:r>
            <a:r>
              <a:rPr lang="de-DE" dirty="0" err="1" smtClean="0"/>
              <a:t>that</a:t>
            </a:r>
            <a:r>
              <a:rPr lang="de-DE" dirty="0" smtClean="0"/>
              <a:t> </a:t>
            </a:r>
            <a:r>
              <a:rPr lang="de-DE" dirty="0" err="1" smtClean="0"/>
              <a:t>specific</a:t>
            </a:r>
            <a:r>
              <a:rPr lang="de-DE" dirty="0" smtClean="0"/>
              <a:t> </a:t>
            </a:r>
            <a:r>
              <a:rPr lang="de-DE" dirty="0" err="1" smtClean="0"/>
              <a:t>life</a:t>
            </a:r>
            <a:r>
              <a:rPr lang="de-DE" dirty="0" smtClean="0"/>
              <a:t> </a:t>
            </a:r>
            <a:r>
              <a:rPr lang="de-DE" dirty="0" err="1" smtClean="0"/>
              <a:t>events</a:t>
            </a:r>
            <a:r>
              <a:rPr lang="de-DE" dirty="0" smtClean="0"/>
              <a:t> </a:t>
            </a:r>
            <a:r>
              <a:rPr lang="de-DE" dirty="0" err="1" smtClean="0"/>
              <a:t>may</a:t>
            </a:r>
            <a:r>
              <a:rPr lang="de-DE" dirty="0" smtClean="0"/>
              <a:t> </a:t>
            </a:r>
            <a:r>
              <a:rPr lang="de-DE" dirty="0" err="1" smtClean="0"/>
              <a:t>trigger</a:t>
            </a:r>
            <a:r>
              <a:rPr lang="de-DE" dirty="0" smtClean="0"/>
              <a:t> </a:t>
            </a:r>
            <a:r>
              <a:rPr lang="de-DE" dirty="0" err="1" smtClean="0"/>
              <a:t>specific</a:t>
            </a:r>
            <a:r>
              <a:rPr lang="de-DE" dirty="0" smtClean="0"/>
              <a:t> MD </a:t>
            </a:r>
            <a:r>
              <a:rPr lang="de-DE" dirty="0" err="1" smtClean="0"/>
              <a:t>symptom</a:t>
            </a:r>
            <a:r>
              <a:rPr lang="de-DE" dirty="0" smtClean="0"/>
              <a:t> </a:t>
            </a:r>
            <a:r>
              <a:rPr lang="de-DE" dirty="0" err="1" smtClean="0"/>
              <a:t>profiles</a:t>
            </a:r>
            <a:r>
              <a:rPr lang="de-DE" dirty="0" smtClean="0"/>
              <a:t>  </a:t>
            </a:r>
            <a:r>
              <a:rPr lang="de-DE" sz="1800" dirty="0" smtClean="0">
                <a:solidFill>
                  <a:schemeClr val="bg1">
                    <a:lumMod val="65000"/>
                  </a:schemeClr>
                </a:solidFill>
              </a:rPr>
              <a:t>(Matthew C. Keller)</a:t>
            </a:r>
          </a:p>
          <a:p>
            <a:pPr lvl="1"/>
            <a:r>
              <a:rPr lang="de-DE" dirty="0" err="1" smtClean="0"/>
              <a:t>Romantic</a:t>
            </a:r>
            <a:r>
              <a:rPr lang="de-DE" dirty="0" smtClean="0"/>
              <a:t> </a:t>
            </a:r>
            <a:r>
              <a:rPr lang="de-DE" dirty="0" err="1" smtClean="0"/>
              <a:t>breakups</a:t>
            </a:r>
            <a:r>
              <a:rPr lang="de-DE" dirty="0" smtClean="0"/>
              <a:t> &gt; </a:t>
            </a:r>
            <a:r>
              <a:rPr lang="de-DE" dirty="0" err="1" smtClean="0"/>
              <a:t>sadness</a:t>
            </a:r>
            <a:r>
              <a:rPr lang="de-DE" dirty="0" smtClean="0"/>
              <a:t>, anhedonia, </a:t>
            </a:r>
            <a:r>
              <a:rPr lang="de-DE" dirty="0" err="1" smtClean="0"/>
              <a:t>appetite</a:t>
            </a:r>
            <a:r>
              <a:rPr lang="de-DE" dirty="0" smtClean="0"/>
              <a:t> </a:t>
            </a:r>
            <a:r>
              <a:rPr lang="de-DE" dirty="0" err="1" smtClean="0"/>
              <a:t>loss</a:t>
            </a:r>
            <a:r>
              <a:rPr lang="de-DE" dirty="0" smtClean="0"/>
              <a:t>, </a:t>
            </a:r>
            <a:r>
              <a:rPr lang="de-DE" dirty="0" err="1" smtClean="0"/>
              <a:t>guilt</a:t>
            </a:r>
            <a:endParaRPr lang="de-DE" dirty="0" smtClean="0"/>
          </a:p>
          <a:p>
            <a:pPr lvl="1"/>
            <a:r>
              <a:rPr lang="de-DE" dirty="0" err="1" smtClean="0"/>
              <a:t>Chronis</a:t>
            </a:r>
            <a:r>
              <a:rPr lang="de-DE" dirty="0" smtClean="0"/>
              <a:t> stress &gt; </a:t>
            </a:r>
            <a:r>
              <a:rPr lang="de-DE" dirty="0" err="1" smtClean="0"/>
              <a:t>fatigue</a:t>
            </a:r>
            <a:r>
              <a:rPr lang="de-DE" dirty="0" smtClean="0"/>
              <a:t>, </a:t>
            </a:r>
            <a:r>
              <a:rPr lang="de-DE" dirty="0" err="1" smtClean="0"/>
              <a:t>hypersomnia</a:t>
            </a:r>
            <a:endParaRPr lang="de-DE" dirty="0" smtClean="0"/>
          </a:p>
          <a:p>
            <a:pPr lvl="1"/>
            <a:r>
              <a:rPr lang="de-DE" dirty="0" err="1" smtClean="0"/>
              <a:t>Bereavement</a:t>
            </a:r>
            <a:r>
              <a:rPr lang="de-DE" dirty="0" smtClean="0"/>
              <a:t> &gt; </a:t>
            </a:r>
            <a:r>
              <a:rPr lang="de-DE" dirty="0" err="1" smtClean="0"/>
              <a:t>loneliness</a:t>
            </a:r>
            <a:r>
              <a:rPr lang="de-DE" dirty="0" smtClean="0"/>
              <a:t>, </a:t>
            </a:r>
            <a:r>
              <a:rPr lang="de-DE" dirty="0" err="1" smtClean="0"/>
              <a:t>sadness</a:t>
            </a:r>
            <a:endParaRPr lang="de-DE" dirty="0"/>
          </a:p>
          <a:p>
            <a:pPr lvl="1"/>
            <a:endParaRPr lang="de-DE" dirty="0" smtClean="0"/>
          </a:p>
          <a:p>
            <a:endParaRPr lang="de-DE" dirty="0" smtClean="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69</a:t>
            </a:fld>
            <a:endParaRPr lang="en-US"/>
          </a:p>
        </p:txBody>
      </p:sp>
    </p:spTree>
    <p:extLst>
      <p:ext uri="{BB962C8B-B14F-4D97-AF65-F5344CB8AC3E}">
        <p14:creationId xmlns:p14="http://schemas.microsoft.com/office/powerpoint/2010/main" val="801835111"/>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Sample</a:t>
            </a:r>
            <a:endParaRPr lang="en-US" dirty="0"/>
          </a:p>
        </p:txBody>
      </p:sp>
      <p:sp>
        <p:nvSpPr>
          <p:cNvPr id="3" name="Content Placeholder 2"/>
          <p:cNvSpPr>
            <a:spLocks noGrp="1"/>
          </p:cNvSpPr>
          <p:nvPr>
            <p:ph idx="1"/>
          </p:nvPr>
        </p:nvSpPr>
        <p:spPr/>
        <p:txBody>
          <a:bodyPr>
            <a:normAutofit/>
          </a:bodyPr>
          <a:lstStyle/>
          <a:p>
            <a:r>
              <a:rPr lang="de-DE" dirty="0" smtClean="0"/>
              <a:t>500 </a:t>
            </a:r>
            <a:r>
              <a:rPr lang="de-DE" dirty="0" err="1" smtClean="0"/>
              <a:t>depressed</a:t>
            </a:r>
            <a:r>
              <a:rPr lang="de-DE" dirty="0" smtClean="0"/>
              <a:t> </a:t>
            </a:r>
            <a:r>
              <a:rPr lang="de-DE" dirty="0" err="1" smtClean="0"/>
              <a:t>individuals</a:t>
            </a:r>
            <a:r>
              <a:rPr lang="de-DE" dirty="0" smtClean="0"/>
              <a:t>, 500 </a:t>
            </a:r>
            <a:r>
              <a:rPr lang="de-DE" dirty="0" err="1" smtClean="0"/>
              <a:t>healthy</a:t>
            </a:r>
            <a:r>
              <a:rPr lang="de-DE" dirty="0" smtClean="0"/>
              <a:t> </a:t>
            </a:r>
            <a:r>
              <a:rPr lang="de-DE" dirty="0" err="1" smtClean="0"/>
              <a:t>controls</a:t>
            </a:r>
            <a:endParaRPr lang="de-DE" dirty="0" smtClean="0"/>
          </a:p>
          <a:p>
            <a:pPr lvl="1"/>
            <a:r>
              <a:rPr lang="de-DE" dirty="0" smtClean="0"/>
              <a:t>MD </a:t>
            </a:r>
            <a:r>
              <a:rPr lang="de-DE" dirty="0" err="1" smtClean="0"/>
              <a:t>group</a:t>
            </a:r>
            <a:r>
              <a:rPr lang="de-DE" dirty="0" smtClean="0"/>
              <a:t>: </a:t>
            </a:r>
            <a:r>
              <a:rPr lang="de-DE" dirty="0" err="1" smtClean="0"/>
              <a:t>mean</a:t>
            </a:r>
            <a:r>
              <a:rPr lang="de-DE" dirty="0" smtClean="0"/>
              <a:t> </a:t>
            </a:r>
            <a:r>
              <a:rPr lang="de-DE" dirty="0" err="1" smtClean="0"/>
              <a:t>of</a:t>
            </a:r>
            <a:r>
              <a:rPr lang="de-DE" dirty="0" smtClean="0"/>
              <a:t> 14 </a:t>
            </a:r>
            <a:r>
              <a:rPr lang="de-DE" dirty="0" err="1" smtClean="0"/>
              <a:t>points</a:t>
            </a:r>
            <a:endParaRPr lang="de-DE" dirty="0" smtClean="0"/>
          </a:p>
          <a:p>
            <a:pPr lvl="1"/>
            <a:r>
              <a:rPr lang="de-DE" dirty="0" err="1" smtClean="0"/>
              <a:t>Healthy</a:t>
            </a:r>
            <a:r>
              <a:rPr lang="de-DE" dirty="0" smtClean="0"/>
              <a:t> </a:t>
            </a:r>
            <a:r>
              <a:rPr lang="de-DE" dirty="0" err="1" smtClean="0"/>
              <a:t>group</a:t>
            </a:r>
            <a:r>
              <a:rPr lang="de-DE" dirty="0" smtClean="0"/>
              <a:t>: </a:t>
            </a:r>
            <a:r>
              <a:rPr lang="de-DE" dirty="0" err="1" smtClean="0"/>
              <a:t>mean</a:t>
            </a:r>
            <a:r>
              <a:rPr lang="de-DE" dirty="0" smtClean="0"/>
              <a:t> </a:t>
            </a:r>
            <a:r>
              <a:rPr lang="de-DE" dirty="0" err="1" smtClean="0"/>
              <a:t>of</a:t>
            </a:r>
            <a:r>
              <a:rPr lang="de-DE" dirty="0" smtClean="0"/>
              <a:t> 7 </a:t>
            </a:r>
            <a:r>
              <a:rPr lang="de-DE" dirty="0" err="1" smtClean="0"/>
              <a:t>points</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7</a:t>
            </a:fld>
            <a:endParaRPr lang="en-US"/>
          </a:p>
        </p:txBody>
      </p:sp>
    </p:spTree>
    <p:extLst>
      <p:ext uri="{BB962C8B-B14F-4D97-AF65-F5344CB8AC3E}">
        <p14:creationId xmlns:p14="http://schemas.microsoft.com/office/powerpoint/2010/main" val="1413957777"/>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4. </a:t>
            </a:r>
            <a:r>
              <a:rPr lang="de-DE" dirty="0" err="1" smtClean="0"/>
              <a:t>Antidepressant</a:t>
            </a:r>
            <a:r>
              <a:rPr lang="de-DE" dirty="0" smtClean="0"/>
              <a:t> </a:t>
            </a:r>
            <a:r>
              <a:rPr lang="de-DE" dirty="0" err="1" smtClean="0"/>
              <a:t>side-effects</a:t>
            </a:r>
            <a:endParaRPr lang="en-US" dirty="0"/>
          </a:p>
        </p:txBody>
      </p:sp>
      <p:sp>
        <p:nvSpPr>
          <p:cNvPr id="3" name="Content Placeholder 2"/>
          <p:cNvSpPr>
            <a:spLocks noGrp="1"/>
          </p:cNvSpPr>
          <p:nvPr>
            <p:ph idx="1"/>
          </p:nvPr>
        </p:nvSpPr>
        <p:spPr/>
        <p:txBody>
          <a:bodyPr>
            <a:normAutofit/>
          </a:bodyPr>
          <a:lstStyle/>
          <a:p>
            <a:r>
              <a:rPr lang="en-US" dirty="0"/>
              <a:t>Significant side effects </a:t>
            </a:r>
            <a:r>
              <a:rPr lang="en-US" dirty="0" smtClean="0"/>
              <a:t>documented in about 27</a:t>
            </a:r>
            <a:r>
              <a:rPr lang="en-US" dirty="0"/>
              <a:t>% </a:t>
            </a:r>
            <a:r>
              <a:rPr lang="en-US" dirty="0" smtClean="0"/>
              <a:t>of all clinical </a:t>
            </a:r>
            <a:r>
              <a:rPr lang="en-US" dirty="0"/>
              <a:t>trials </a:t>
            </a:r>
            <a:endParaRPr lang="en-US" dirty="0" smtClean="0"/>
          </a:p>
          <a:p>
            <a:r>
              <a:rPr lang="en-US" dirty="0" smtClean="0"/>
              <a:t>Common </a:t>
            </a:r>
            <a:r>
              <a:rPr lang="en-US" dirty="0"/>
              <a:t>side effects include insomnia, hypersomnia, nervousness, anxiety, agitation, tremor, restlessness, fatigue, somnolence, weight gain or weight loss, increased or decreased appetite, hypertension, sexual dysfunction, dry mouth, constipation, blurred vision, and sweating </a:t>
            </a:r>
            <a:endParaRPr lang="en-US" dirty="0" smtClean="0"/>
          </a:p>
          <a:p>
            <a:r>
              <a:rPr lang="de-DE" dirty="0" err="1" smtClean="0"/>
              <a:t>We</a:t>
            </a:r>
            <a:r>
              <a:rPr lang="de-DE" dirty="0" smtClean="0"/>
              <a:t> </a:t>
            </a:r>
            <a:r>
              <a:rPr lang="de-DE" dirty="0" err="1" smtClean="0"/>
              <a:t>track</a:t>
            </a:r>
            <a:r>
              <a:rPr lang="de-DE" dirty="0" smtClean="0"/>
              <a:t> </a:t>
            </a:r>
            <a:r>
              <a:rPr lang="de-DE" dirty="0" err="1" smtClean="0"/>
              <a:t>the</a:t>
            </a:r>
            <a:r>
              <a:rPr lang="de-DE" dirty="0" smtClean="0"/>
              <a:t> </a:t>
            </a:r>
            <a:r>
              <a:rPr lang="de-DE" dirty="0" err="1" smtClean="0"/>
              <a:t>effect</a:t>
            </a:r>
            <a:r>
              <a:rPr lang="de-DE" dirty="0" smtClean="0"/>
              <a:t> </a:t>
            </a:r>
            <a:r>
              <a:rPr lang="de-DE" dirty="0" err="1" smtClean="0"/>
              <a:t>of</a:t>
            </a:r>
            <a:r>
              <a:rPr lang="de-DE" dirty="0" smtClean="0"/>
              <a:t> </a:t>
            </a:r>
            <a:r>
              <a:rPr lang="de-DE" dirty="0" err="1" smtClean="0"/>
              <a:t>antidepressants</a:t>
            </a:r>
            <a:r>
              <a:rPr lang="de-DE" dirty="0" smtClean="0"/>
              <a:t> on </a:t>
            </a:r>
            <a:r>
              <a:rPr lang="de-DE" dirty="0" err="1" smtClean="0"/>
              <a:t>sum-scores</a:t>
            </a:r>
            <a:r>
              <a:rPr lang="de-DE" dirty="0" smtClean="0"/>
              <a:t> </a:t>
            </a:r>
            <a:r>
              <a:rPr lang="de-DE" dirty="0" err="1" smtClean="0"/>
              <a:t>of</a:t>
            </a:r>
            <a:r>
              <a:rPr lang="de-DE" dirty="0" smtClean="0"/>
              <a:t> </a:t>
            </a:r>
            <a:r>
              <a:rPr lang="de-DE" dirty="0" err="1" smtClean="0"/>
              <a:t>symptoms</a:t>
            </a:r>
            <a:r>
              <a:rPr lang="de-DE" dirty="0" smtClean="0"/>
              <a:t> </a:t>
            </a:r>
            <a:r>
              <a:rPr lang="de-DE" dirty="0" err="1" smtClean="0"/>
              <a:t>over</a:t>
            </a:r>
            <a:r>
              <a:rPr lang="de-DE" dirty="0" smtClean="0"/>
              <a:t> time </a:t>
            </a:r>
            <a:r>
              <a:rPr lang="de-DE" dirty="0" err="1" smtClean="0"/>
              <a:t>to</a:t>
            </a:r>
            <a:r>
              <a:rPr lang="de-DE" dirty="0" smtClean="0"/>
              <a:t> </a:t>
            </a:r>
            <a:r>
              <a:rPr lang="de-DE" dirty="0" err="1" smtClean="0"/>
              <a:t>determine</a:t>
            </a:r>
            <a:r>
              <a:rPr lang="de-DE" dirty="0" smtClean="0"/>
              <a:t> </a:t>
            </a:r>
            <a:r>
              <a:rPr lang="de-DE" dirty="0" err="1" smtClean="0"/>
              <a:t>their</a:t>
            </a:r>
            <a:r>
              <a:rPr lang="de-DE" dirty="0" smtClean="0"/>
              <a:t> </a:t>
            </a:r>
            <a:r>
              <a:rPr lang="de-DE" dirty="0" err="1" smtClean="0"/>
              <a:t>efficacy</a:t>
            </a:r>
            <a:r>
              <a:rPr lang="de-DE" dirty="0" smtClean="0"/>
              <a:t> </a:t>
            </a:r>
            <a:r>
              <a:rPr lang="de-DE" dirty="0" err="1" smtClean="0"/>
              <a:t>although</a:t>
            </a:r>
            <a:r>
              <a:rPr lang="de-DE" dirty="0" smtClean="0"/>
              <a:t> </a:t>
            </a:r>
            <a:r>
              <a:rPr lang="de-DE" dirty="0" err="1" smtClean="0"/>
              <a:t>specific</a:t>
            </a:r>
            <a:r>
              <a:rPr lang="de-DE" dirty="0" smtClean="0"/>
              <a:t> </a:t>
            </a:r>
            <a:r>
              <a:rPr lang="de-DE" dirty="0" err="1" smtClean="0"/>
              <a:t>symptoms</a:t>
            </a:r>
            <a:r>
              <a:rPr lang="de-DE" dirty="0" smtClean="0"/>
              <a:t> </a:t>
            </a:r>
            <a:r>
              <a:rPr lang="de-DE" dirty="0" err="1" smtClean="0"/>
              <a:t>are</a:t>
            </a:r>
            <a:r>
              <a:rPr lang="de-DE" dirty="0" smtClean="0"/>
              <a:t> </a:t>
            </a:r>
            <a:r>
              <a:rPr lang="de-DE" dirty="0" err="1" smtClean="0"/>
              <a:t>exacerbated</a:t>
            </a:r>
            <a:r>
              <a:rPr lang="de-DE" dirty="0" smtClean="0"/>
              <a:t> </a:t>
            </a:r>
            <a:r>
              <a:rPr lang="de-DE" dirty="0" err="1" smtClean="0"/>
              <a:t>by</a:t>
            </a:r>
            <a:r>
              <a:rPr lang="de-DE" dirty="0" smtClean="0"/>
              <a:t> </a:t>
            </a:r>
            <a:r>
              <a:rPr lang="de-DE" dirty="0" err="1" smtClean="0"/>
              <a:t>antidepressants</a:t>
            </a:r>
            <a:endParaRPr lang="en-US" dirty="0" smtClean="0"/>
          </a:p>
          <a:p>
            <a:endParaRPr lang="de-DE" dirty="0" smtClean="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70</a:t>
            </a:fld>
            <a:endParaRPr lang="en-US"/>
          </a:p>
        </p:txBody>
      </p:sp>
    </p:spTree>
    <p:extLst>
      <p:ext uri="{BB962C8B-B14F-4D97-AF65-F5344CB8AC3E}">
        <p14:creationId xmlns:p14="http://schemas.microsoft.com/office/powerpoint/2010/main" val="1712834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5. Symptoms </a:t>
            </a:r>
            <a:r>
              <a:rPr lang="de-DE" dirty="0" err="1" smtClean="0"/>
              <a:t>influence</a:t>
            </a:r>
            <a:r>
              <a:rPr lang="de-DE" dirty="0" smtClean="0"/>
              <a:t> </a:t>
            </a:r>
            <a:r>
              <a:rPr lang="de-DE" dirty="0" err="1" smtClean="0"/>
              <a:t>each</a:t>
            </a:r>
            <a:r>
              <a:rPr lang="de-DE" dirty="0" smtClean="0"/>
              <a:t> </a:t>
            </a:r>
            <a:r>
              <a:rPr lang="de-DE" dirty="0" err="1" smtClean="0"/>
              <a:t>other</a:t>
            </a:r>
            <a:endParaRPr lang="en-US" dirty="0"/>
          </a:p>
        </p:txBody>
      </p:sp>
      <p:sp>
        <p:nvSpPr>
          <p:cNvPr id="3" name="Content Placeholder 2"/>
          <p:cNvSpPr>
            <a:spLocks noGrp="1"/>
          </p:cNvSpPr>
          <p:nvPr>
            <p:ph idx="1"/>
          </p:nvPr>
        </p:nvSpPr>
        <p:spPr/>
        <p:txBody>
          <a:bodyPr/>
          <a:lstStyle/>
          <a:p>
            <a:r>
              <a:rPr lang="de-DE" dirty="0" err="1" smtClean="0"/>
              <a:t>Evidence</a:t>
            </a:r>
            <a:r>
              <a:rPr lang="de-DE" dirty="0" smtClean="0"/>
              <a:t> </a:t>
            </a:r>
            <a:r>
              <a:rPr lang="de-DE" dirty="0" err="1" smtClean="0"/>
              <a:t>for</a:t>
            </a:r>
            <a:r>
              <a:rPr lang="de-DE" dirty="0" smtClean="0"/>
              <a:t> </a:t>
            </a:r>
            <a:r>
              <a:rPr lang="de-DE" dirty="0" err="1" smtClean="0"/>
              <a:t>direct</a:t>
            </a:r>
            <a:r>
              <a:rPr lang="de-DE" dirty="0" smtClean="0"/>
              <a:t> </a:t>
            </a:r>
            <a:r>
              <a:rPr lang="de-DE" dirty="0" err="1" smtClean="0"/>
              <a:t>influences</a:t>
            </a:r>
            <a:r>
              <a:rPr lang="de-DE" dirty="0" smtClean="0"/>
              <a:t> </a:t>
            </a:r>
            <a:r>
              <a:rPr lang="de-DE" dirty="0" err="1" smtClean="0"/>
              <a:t>of</a:t>
            </a:r>
            <a:r>
              <a:rPr lang="de-DE" dirty="0" smtClean="0"/>
              <a:t> </a:t>
            </a:r>
            <a:r>
              <a:rPr lang="de-DE" dirty="0" err="1" smtClean="0"/>
              <a:t>symptoms</a:t>
            </a:r>
            <a:r>
              <a:rPr lang="de-DE" dirty="0" smtClean="0"/>
              <a:t> on </a:t>
            </a:r>
            <a:r>
              <a:rPr lang="de-DE" dirty="0" err="1" smtClean="0"/>
              <a:t>each</a:t>
            </a:r>
            <a:r>
              <a:rPr lang="de-DE" dirty="0" smtClean="0"/>
              <a:t> </a:t>
            </a:r>
            <a:r>
              <a:rPr lang="de-DE" dirty="0" err="1" smtClean="0"/>
              <a:t>other</a:t>
            </a:r>
            <a:endParaRPr lang="de-DE" dirty="0" smtClean="0"/>
          </a:p>
          <a:p>
            <a:pPr lvl="1"/>
            <a:r>
              <a:rPr lang="de-DE" dirty="0" err="1" smtClean="0"/>
              <a:t>Insomnia</a:t>
            </a:r>
            <a:r>
              <a:rPr lang="de-DE" dirty="0" smtClean="0"/>
              <a:t> &gt; </a:t>
            </a:r>
            <a:r>
              <a:rPr lang="de-DE" dirty="0" err="1" smtClean="0"/>
              <a:t>fatigue</a:t>
            </a:r>
            <a:r>
              <a:rPr lang="de-DE" dirty="0" smtClean="0"/>
              <a:t> &gt; </a:t>
            </a:r>
            <a:r>
              <a:rPr lang="de-DE" dirty="0" err="1" smtClean="0"/>
              <a:t>concentration</a:t>
            </a:r>
            <a:r>
              <a:rPr lang="de-DE" dirty="0" smtClean="0"/>
              <a:t> </a:t>
            </a:r>
            <a:r>
              <a:rPr lang="de-DE" dirty="0" err="1" smtClean="0"/>
              <a:t>problems</a:t>
            </a:r>
            <a:endParaRPr lang="de-DE" dirty="0" smtClean="0"/>
          </a:p>
          <a:p>
            <a:r>
              <a:rPr lang="de-DE" dirty="0" smtClean="0"/>
              <a:t>Violation </a:t>
            </a:r>
            <a:r>
              <a:rPr lang="de-DE" dirty="0" err="1" smtClean="0"/>
              <a:t>of</a:t>
            </a:r>
            <a:r>
              <a:rPr lang="de-DE" dirty="0" smtClean="0"/>
              <a:t> </a:t>
            </a:r>
            <a:r>
              <a:rPr lang="de-DE" dirty="0" err="1" smtClean="0"/>
              <a:t>local</a:t>
            </a:r>
            <a:r>
              <a:rPr lang="de-DE" dirty="0" smtClean="0"/>
              <a:t> </a:t>
            </a:r>
            <a:r>
              <a:rPr lang="de-DE" dirty="0" err="1" smtClean="0"/>
              <a:t>independence</a:t>
            </a:r>
            <a:endParaRPr lang="de-DE" dirty="0" smtClean="0"/>
          </a:p>
          <a:p>
            <a:r>
              <a:rPr lang="de-DE" dirty="0" smtClean="0"/>
              <a:t>M</a:t>
            </a:r>
            <a:r>
              <a:rPr lang="en-US" dirty="0" smtClean="0"/>
              <a:t>any MD patients are </a:t>
            </a:r>
            <a:r>
              <a:rPr lang="en-US" dirty="0"/>
              <a:t>caught in vicious circles of problems that fuel </a:t>
            </a:r>
            <a:r>
              <a:rPr lang="en-US" dirty="0" smtClean="0"/>
              <a:t>and maintain each other, a notion well-established in the </a:t>
            </a:r>
            <a:r>
              <a:rPr lang="de-DE" dirty="0" err="1" smtClean="0"/>
              <a:t>psychotherapy</a:t>
            </a:r>
            <a:r>
              <a:rPr lang="de-DE" dirty="0" smtClean="0"/>
              <a:t> </a:t>
            </a:r>
            <a:r>
              <a:rPr lang="de-DE" dirty="0" err="1"/>
              <a:t>literature</a:t>
            </a:r>
            <a:endParaRPr lang="en-US" dirty="0"/>
          </a:p>
          <a:p>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71</a:t>
            </a:fld>
            <a:endParaRPr lang="en-US"/>
          </a:p>
        </p:txBody>
      </p:sp>
      <p:sp>
        <p:nvSpPr>
          <p:cNvPr id="14" name="Arc 13"/>
          <p:cNvSpPr/>
          <p:nvPr/>
        </p:nvSpPr>
        <p:spPr>
          <a:xfrm>
            <a:off x="5023776" y="4447573"/>
            <a:ext cx="755583" cy="728764"/>
          </a:xfrm>
          <a:prstGeom prst="arc">
            <a:avLst>
              <a:gd name="adj1" fmla="val 16200000"/>
              <a:gd name="adj2" fmla="val 5512062"/>
            </a:avLst>
          </a:prstGeom>
          <a:ln>
            <a:solidFill>
              <a:schemeClr val="accent2"/>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5" name="Arc 14"/>
          <p:cNvSpPr/>
          <p:nvPr/>
        </p:nvSpPr>
        <p:spPr>
          <a:xfrm>
            <a:off x="5023776" y="5293961"/>
            <a:ext cx="755583" cy="728764"/>
          </a:xfrm>
          <a:prstGeom prst="arc">
            <a:avLst>
              <a:gd name="adj1" fmla="val 16200000"/>
              <a:gd name="adj2" fmla="val 5512062"/>
            </a:avLst>
          </a:prstGeom>
          <a:ln>
            <a:solidFill>
              <a:schemeClr val="accent2"/>
            </a:solidFill>
            <a:headEnd type="arrow"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nvGrpSpPr>
          <p:cNvPr id="17" name="Gruppierung 4"/>
          <p:cNvGrpSpPr/>
          <p:nvPr/>
        </p:nvGrpSpPr>
        <p:grpSpPr>
          <a:xfrm>
            <a:off x="2971728" y="4255393"/>
            <a:ext cx="2368816" cy="1898650"/>
            <a:chOff x="3428734" y="4302125"/>
            <a:chExt cx="2368816" cy="1898650"/>
          </a:xfrm>
        </p:grpSpPr>
        <p:cxnSp>
          <p:nvCxnSpPr>
            <p:cNvPr id="18" name="Gerade Verbindung mit Pfeil 5"/>
            <p:cNvCxnSpPr/>
            <p:nvPr/>
          </p:nvCxnSpPr>
          <p:spPr>
            <a:xfrm>
              <a:off x="4254500" y="5280025"/>
              <a:ext cx="901700" cy="1588"/>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19" name="Gerade Verbindung mit Pfeil 6"/>
            <p:cNvCxnSpPr/>
            <p:nvPr/>
          </p:nvCxnSpPr>
          <p:spPr>
            <a:xfrm flipV="1">
              <a:off x="4267200" y="4613275"/>
              <a:ext cx="901700" cy="4572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cxnSp>
          <p:nvCxnSpPr>
            <p:cNvPr id="20" name="Gerade Verbindung mit Pfeil 7"/>
            <p:cNvCxnSpPr/>
            <p:nvPr/>
          </p:nvCxnSpPr>
          <p:spPr>
            <a:xfrm>
              <a:off x="4267200" y="5527675"/>
              <a:ext cx="901700" cy="431800"/>
            </a:xfrm>
            <a:prstGeom prst="straightConnector1">
              <a:avLst/>
            </a:prstGeom>
            <a:ln>
              <a:solidFill>
                <a:schemeClr val="tx1">
                  <a:lumMod val="50000"/>
                  <a:lumOff val="50000"/>
                </a:schemeClr>
              </a:solidFill>
              <a:tailEnd type="arrow"/>
            </a:ln>
          </p:spPr>
          <p:style>
            <a:lnRef idx="1">
              <a:schemeClr val="accent2"/>
            </a:lnRef>
            <a:fillRef idx="2">
              <a:schemeClr val="accent2"/>
            </a:fillRef>
            <a:effectRef idx="1">
              <a:schemeClr val="accent2"/>
            </a:effectRef>
            <a:fontRef idx="minor">
              <a:schemeClr val="dk1"/>
            </a:fontRef>
          </p:style>
        </p:cxnSp>
        <p:sp>
          <p:nvSpPr>
            <p:cNvPr id="21" name="Rechteck 8"/>
            <p:cNvSpPr/>
            <p:nvPr/>
          </p:nvSpPr>
          <p:spPr>
            <a:xfrm>
              <a:off x="5276850" y="43021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t>s1</a:t>
              </a:r>
              <a:endParaRPr lang="en-US" dirty="0"/>
            </a:p>
          </p:txBody>
        </p:sp>
        <p:sp>
          <p:nvSpPr>
            <p:cNvPr id="22" name="Rechteck 9"/>
            <p:cNvSpPr/>
            <p:nvPr/>
          </p:nvSpPr>
          <p:spPr>
            <a:xfrm>
              <a:off x="5276850" y="500062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s2</a:t>
              </a:r>
              <a:endParaRPr lang="en-US" dirty="0"/>
            </a:p>
          </p:txBody>
        </p:sp>
        <p:sp>
          <p:nvSpPr>
            <p:cNvPr id="23" name="Rechteck 10"/>
            <p:cNvSpPr/>
            <p:nvPr/>
          </p:nvSpPr>
          <p:spPr>
            <a:xfrm>
              <a:off x="5276850" y="5680075"/>
              <a:ext cx="520700" cy="520700"/>
            </a:xfrm>
            <a:prstGeom prst="rect">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smtClean="0"/>
                <a:t>s3</a:t>
              </a:r>
              <a:endParaRPr lang="en-US" dirty="0"/>
            </a:p>
          </p:txBody>
        </p:sp>
        <p:sp>
          <p:nvSpPr>
            <p:cNvPr id="24" name="Oval 23"/>
            <p:cNvSpPr/>
            <p:nvPr/>
          </p:nvSpPr>
          <p:spPr>
            <a:xfrm>
              <a:off x="3428734" y="4931757"/>
              <a:ext cx="677486" cy="677486"/>
            </a:xfrm>
            <a:prstGeom prst="ellipse">
              <a:avLst/>
            </a:prstGeom>
            <a:solidFill>
              <a:schemeClr val="bg1">
                <a:lumMod val="95000"/>
              </a:schemeClr>
            </a:solidFill>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de-DE" dirty="0"/>
                <a:t>D</a:t>
              </a:r>
              <a:endParaRPr lang="en-US" dirty="0"/>
            </a:p>
          </p:txBody>
        </p:sp>
      </p:grpSp>
    </p:spTree>
    <p:extLst>
      <p:ext uri="{BB962C8B-B14F-4D97-AF65-F5344CB8AC3E}">
        <p14:creationId xmlns:p14="http://schemas.microsoft.com/office/powerpoint/2010/main" val="4272490341"/>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585560"/>
            <a:ext cx="7772400" cy="2510190"/>
          </a:xfrm>
        </p:spPr>
        <p:txBody>
          <a:bodyPr>
            <a:normAutofit/>
          </a:bodyPr>
          <a:lstStyle/>
          <a:p>
            <a:r>
              <a:rPr lang="en-GB" dirty="0" smtClean="0"/>
              <a:t>Symptoms as distinct entities connected in networks of direct influences</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72</a:t>
            </a:fld>
            <a:endParaRPr lang="en-US"/>
          </a:p>
        </p:txBody>
      </p:sp>
      <p:pic>
        <p:nvPicPr>
          <p:cNvPr id="4" name="Picture 2" descr="C:\Users\u0097060\Dropbox\Research\Conferences, Seminars, Workshops\2015-02 LIPS\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72" y="3620224"/>
            <a:ext cx="2525128" cy="2748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0097060\Dropbox\Research\My Papers\8 CLOC bereavement\3. JAbnPsy\Figures\Figure3.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24" y="3629749"/>
            <a:ext cx="2981075" cy="273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21354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Network </a:t>
            </a:r>
            <a:r>
              <a:rPr lang="de-DE" dirty="0" err="1" smtClean="0"/>
              <a:t>perspective</a:t>
            </a:r>
            <a:endParaRPr lang="en-US" dirty="0"/>
          </a:p>
        </p:txBody>
      </p:sp>
      <p:sp>
        <p:nvSpPr>
          <p:cNvPr id="3" name="Content Placeholder 2"/>
          <p:cNvSpPr>
            <a:spLocks noGrp="1"/>
          </p:cNvSpPr>
          <p:nvPr>
            <p:ph idx="1"/>
          </p:nvPr>
        </p:nvSpPr>
        <p:spPr/>
        <p:txBody>
          <a:bodyPr/>
          <a:lstStyle/>
          <a:p>
            <a:r>
              <a:rPr lang="de-DE" dirty="0" err="1" smtClean="0"/>
              <a:t>Assumption</a:t>
            </a:r>
            <a:r>
              <a:rPr lang="de-DE" dirty="0" smtClean="0"/>
              <a:t> 1: MD </a:t>
            </a:r>
            <a:r>
              <a:rPr lang="de-DE" dirty="0" err="1" smtClean="0"/>
              <a:t>as</a:t>
            </a:r>
            <a:r>
              <a:rPr lang="de-DE" dirty="0" smtClean="0"/>
              <a:t> </a:t>
            </a:r>
            <a:r>
              <a:rPr lang="de-DE" dirty="0" err="1" smtClean="0"/>
              <a:t>natural</a:t>
            </a:r>
            <a:r>
              <a:rPr lang="de-DE" dirty="0" smtClean="0"/>
              <a:t> </a:t>
            </a:r>
            <a:r>
              <a:rPr lang="de-DE" dirty="0" err="1" smtClean="0"/>
              <a:t>kind</a:t>
            </a:r>
            <a:endParaRPr lang="de-DE" dirty="0" smtClean="0"/>
          </a:p>
          <a:p>
            <a:pPr lvl="1"/>
            <a:r>
              <a:rPr lang="de-DE" dirty="0" err="1" smtClean="0"/>
              <a:t>Evidence</a:t>
            </a:r>
            <a:r>
              <a:rPr lang="de-DE" dirty="0" smtClean="0"/>
              <a:t>: MD </a:t>
            </a:r>
            <a:r>
              <a:rPr lang="de-DE" dirty="0" err="1" smtClean="0"/>
              <a:t>is</a:t>
            </a:r>
            <a:r>
              <a:rPr lang="de-DE" dirty="0" smtClean="0"/>
              <a:t> a </a:t>
            </a:r>
            <a:r>
              <a:rPr lang="de-DE" dirty="0" err="1" smtClean="0"/>
              <a:t>fuzzy</a:t>
            </a:r>
            <a:r>
              <a:rPr lang="de-DE" dirty="0" smtClean="0"/>
              <a:t> </a:t>
            </a:r>
            <a:r>
              <a:rPr lang="de-DE" dirty="0" err="1" smtClean="0"/>
              <a:t>and</a:t>
            </a:r>
            <a:r>
              <a:rPr lang="de-DE" dirty="0" smtClean="0"/>
              <a:t> </a:t>
            </a:r>
            <a:r>
              <a:rPr lang="de-DE" dirty="0" err="1" smtClean="0"/>
              <a:t>highly</a:t>
            </a:r>
            <a:r>
              <a:rPr lang="de-DE" dirty="0" smtClean="0"/>
              <a:t> </a:t>
            </a:r>
            <a:r>
              <a:rPr lang="de-DE" dirty="0" err="1" smtClean="0"/>
              <a:t>heterogeneous</a:t>
            </a:r>
            <a:r>
              <a:rPr lang="de-DE" dirty="0" smtClean="0"/>
              <a:t> </a:t>
            </a:r>
            <a:r>
              <a:rPr lang="de-DE" dirty="0" err="1" smtClean="0"/>
              <a:t>syndrome</a:t>
            </a:r>
            <a:r>
              <a:rPr lang="de-DE" dirty="0" smtClean="0"/>
              <a:t> </a:t>
            </a:r>
            <a:r>
              <a:rPr lang="de-DE" dirty="0" err="1" smtClean="0"/>
              <a:t>that</a:t>
            </a:r>
            <a:r>
              <a:rPr lang="de-DE" dirty="0" smtClean="0"/>
              <a:t> </a:t>
            </a:r>
            <a:r>
              <a:rPr lang="de-DE" dirty="0" err="1" smtClean="0"/>
              <a:t>substantially</a:t>
            </a:r>
            <a:r>
              <a:rPr lang="de-DE" dirty="0" smtClean="0"/>
              <a:t> </a:t>
            </a:r>
            <a:r>
              <a:rPr lang="de-DE" dirty="0" err="1" smtClean="0"/>
              <a:t>overlaps</a:t>
            </a:r>
            <a:r>
              <a:rPr lang="de-DE" dirty="0" smtClean="0"/>
              <a:t> </a:t>
            </a:r>
            <a:r>
              <a:rPr lang="de-DE" dirty="0" err="1" smtClean="0"/>
              <a:t>with</a:t>
            </a:r>
            <a:r>
              <a:rPr lang="de-DE" dirty="0" smtClean="0"/>
              <a:t> </a:t>
            </a:r>
            <a:r>
              <a:rPr lang="de-DE" dirty="0" err="1" smtClean="0"/>
              <a:t>other</a:t>
            </a:r>
            <a:r>
              <a:rPr lang="de-DE" dirty="0" smtClean="0"/>
              <a:t> </a:t>
            </a:r>
            <a:r>
              <a:rPr lang="de-DE" dirty="0" err="1" smtClean="0"/>
              <a:t>diagnoses</a:t>
            </a:r>
            <a:r>
              <a:rPr lang="de-DE" dirty="0" smtClean="0"/>
              <a:t> such </a:t>
            </a:r>
            <a:r>
              <a:rPr lang="de-DE" dirty="0" err="1" smtClean="0"/>
              <a:t>as</a:t>
            </a:r>
            <a:r>
              <a:rPr lang="de-DE" dirty="0" smtClean="0"/>
              <a:t> </a:t>
            </a:r>
            <a:r>
              <a:rPr lang="de-DE" dirty="0" err="1" smtClean="0"/>
              <a:t>anxiety</a:t>
            </a:r>
            <a:r>
              <a:rPr lang="de-DE" dirty="0" smtClean="0"/>
              <a:t> </a:t>
            </a:r>
            <a:r>
              <a:rPr lang="de-DE" dirty="0" err="1" smtClean="0"/>
              <a:t>disorders</a:t>
            </a:r>
            <a:endParaRPr lang="de-DE" dirty="0" smtClean="0"/>
          </a:p>
          <a:p>
            <a:pPr lvl="1"/>
            <a:r>
              <a:rPr lang="de-DE" dirty="0" err="1" smtClean="0"/>
              <a:t>Dramatic</a:t>
            </a:r>
            <a:r>
              <a:rPr lang="de-DE" dirty="0" smtClean="0"/>
              <a:t> lack </a:t>
            </a:r>
            <a:r>
              <a:rPr lang="de-DE" dirty="0" err="1" smtClean="0"/>
              <a:t>of</a:t>
            </a:r>
            <a:r>
              <a:rPr lang="de-DE" dirty="0" smtClean="0"/>
              <a:t> </a:t>
            </a:r>
            <a:r>
              <a:rPr lang="de-DE" dirty="0" err="1" smtClean="0"/>
              <a:t>progress</a:t>
            </a:r>
            <a:r>
              <a:rPr lang="de-DE" dirty="0" smtClean="0"/>
              <a:t> in </a:t>
            </a:r>
            <a:r>
              <a:rPr lang="de-DE" dirty="0" err="1" smtClean="0"/>
              <a:t>research</a:t>
            </a:r>
            <a:r>
              <a:rPr lang="de-DE" dirty="0" smtClean="0"/>
              <a:t> </a:t>
            </a:r>
            <a:r>
              <a:rPr lang="de-DE" dirty="0" err="1" smtClean="0"/>
              <a:t>that</a:t>
            </a:r>
            <a:r>
              <a:rPr lang="de-DE" dirty="0" smtClean="0"/>
              <a:t> </a:t>
            </a:r>
            <a:r>
              <a:rPr lang="de-DE" dirty="0" err="1" smtClean="0"/>
              <a:t>understands</a:t>
            </a:r>
            <a:r>
              <a:rPr lang="de-DE" dirty="0" smtClean="0"/>
              <a:t> MD </a:t>
            </a:r>
            <a:r>
              <a:rPr lang="de-DE" dirty="0" err="1" smtClean="0"/>
              <a:t>as</a:t>
            </a:r>
            <a:r>
              <a:rPr lang="de-DE" dirty="0" smtClean="0"/>
              <a:t> </a:t>
            </a:r>
            <a:r>
              <a:rPr lang="de-DE" dirty="0" err="1" smtClean="0"/>
              <a:t>consistent</a:t>
            </a:r>
            <a:r>
              <a:rPr lang="de-DE" dirty="0" smtClean="0"/>
              <a:t>, </a:t>
            </a:r>
            <a:r>
              <a:rPr lang="de-DE" dirty="0" err="1" smtClean="0"/>
              <a:t>discrete</a:t>
            </a:r>
            <a:r>
              <a:rPr lang="de-DE" dirty="0" smtClean="0"/>
              <a:t> </a:t>
            </a:r>
            <a:r>
              <a:rPr lang="de-DE" dirty="0" err="1" smtClean="0"/>
              <a:t>disease</a:t>
            </a:r>
            <a:r>
              <a:rPr lang="de-DE" dirty="0" smtClean="0"/>
              <a:t> </a:t>
            </a:r>
            <a:r>
              <a:rPr lang="de-DE" dirty="0" err="1" smtClean="0"/>
              <a:t>category</a:t>
            </a:r>
            <a:r>
              <a:rPr lang="de-DE" dirty="0" smtClean="0"/>
              <a:t> (e.g., </a:t>
            </a:r>
            <a:r>
              <a:rPr lang="de-DE" dirty="0" err="1" smtClean="0"/>
              <a:t>antidepressant</a:t>
            </a:r>
            <a:r>
              <a:rPr lang="de-DE" dirty="0" smtClean="0"/>
              <a:t> </a:t>
            </a:r>
            <a:r>
              <a:rPr lang="de-DE" dirty="0" err="1" smtClean="0"/>
              <a:t>efficacy</a:t>
            </a:r>
            <a:r>
              <a:rPr lang="de-DE" dirty="0" smtClean="0"/>
              <a:t>, </a:t>
            </a:r>
            <a:r>
              <a:rPr lang="de-DE" dirty="0" err="1" smtClean="0"/>
              <a:t>biomarkers</a:t>
            </a:r>
            <a:r>
              <a:rPr lang="de-DE" dirty="0" smtClean="0"/>
              <a:t>)</a:t>
            </a:r>
          </a:p>
          <a:p>
            <a:r>
              <a:rPr lang="de-DE" dirty="0" err="1" smtClean="0"/>
              <a:t>Assumption</a:t>
            </a:r>
            <a:r>
              <a:rPr lang="de-DE" dirty="0" smtClean="0"/>
              <a:t> 2: MD </a:t>
            </a:r>
            <a:r>
              <a:rPr lang="de-DE" dirty="0" err="1" smtClean="0"/>
              <a:t>as</a:t>
            </a:r>
            <a:r>
              <a:rPr lang="de-DE" dirty="0" smtClean="0"/>
              <a:t> </a:t>
            </a:r>
            <a:r>
              <a:rPr lang="de-DE" dirty="0" err="1" smtClean="0"/>
              <a:t>common</a:t>
            </a:r>
            <a:r>
              <a:rPr lang="de-DE" dirty="0" smtClean="0"/>
              <a:t> </a:t>
            </a:r>
            <a:r>
              <a:rPr lang="de-DE" dirty="0" err="1" smtClean="0"/>
              <a:t>cause</a:t>
            </a:r>
            <a:r>
              <a:rPr lang="de-DE" dirty="0"/>
              <a:t> </a:t>
            </a:r>
            <a:r>
              <a:rPr lang="de-DE" dirty="0" err="1" smtClean="0"/>
              <a:t>for</a:t>
            </a:r>
            <a:r>
              <a:rPr lang="de-DE" dirty="0" smtClean="0"/>
              <a:t> </a:t>
            </a:r>
            <a:r>
              <a:rPr lang="de-DE" dirty="0" err="1" smtClean="0"/>
              <a:t>its</a:t>
            </a:r>
            <a:r>
              <a:rPr lang="de-DE" dirty="0" smtClean="0"/>
              <a:t> </a:t>
            </a:r>
            <a:r>
              <a:rPr lang="de-DE" dirty="0" err="1" smtClean="0"/>
              <a:t>symptoms</a:t>
            </a:r>
            <a:endParaRPr lang="de-DE" dirty="0" smtClean="0"/>
          </a:p>
          <a:p>
            <a:pPr lvl="1"/>
            <a:r>
              <a:rPr lang="de-DE" dirty="0" err="1" smtClean="0"/>
              <a:t>Evidence</a:t>
            </a:r>
            <a:r>
              <a:rPr lang="de-DE" dirty="0" smtClean="0"/>
              <a:t>: MD </a:t>
            </a:r>
            <a:r>
              <a:rPr lang="de-DE" dirty="0" err="1" smtClean="0"/>
              <a:t>is</a:t>
            </a:r>
            <a:r>
              <a:rPr lang="de-DE" dirty="0" smtClean="0"/>
              <a:t> not </a:t>
            </a:r>
            <a:r>
              <a:rPr lang="de-DE" dirty="0" err="1" smtClean="0"/>
              <a:t>the</a:t>
            </a:r>
            <a:r>
              <a:rPr lang="de-DE" dirty="0" smtClean="0"/>
              <a:t> </a:t>
            </a:r>
            <a:r>
              <a:rPr lang="de-DE" dirty="0" err="1" smtClean="0"/>
              <a:t>common</a:t>
            </a:r>
            <a:r>
              <a:rPr lang="de-DE" dirty="0" smtClean="0"/>
              <a:t> </a:t>
            </a:r>
            <a:r>
              <a:rPr lang="de-DE" dirty="0" err="1" smtClean="0"/>
              <a:t>cause</a:t>
            </a:r>
            <a:r>
              <a:rPr lang="de-DE" dirty="0" smtClean="0"/>
              <a:t> </a:t>
            </a:r>
            <a:r>
              <a:rPr lang="de-DE" dirty="0" err="1" smtClean="0"/>
              <a:t>for</a:t>
            </a:r>
            <a:r>
              <a:rPr lang="de-DE" dirty="0" smtClean="0"/>
              <a:t> </a:t>
            </a:r>
            <a:r>
              <a:rPr lang="de-DE" dirty="0" err="1" smtClean="0"/>
              <a:t>the</a:t>
            </a:r>
            <a:r>
              <a:rPr lang="de-DE" dirty="0" smtClean="0"/>
              <a:t> </a:t>
            </a:r>
            <a:r>
              <a:rPr lang="de-DE" dirty="0" err="1" smtClean="0"/>
              <a:t>symptoms</a:t>
            </a:r>
            <a:r>
              <a:rPr lang="de-DE" dirty="0" smtClean="0"/>
              <a:t>. Symptoms </a:t>
            </a:r>
            <a:r>
              <a:rPr lang="de-DE" dirty="0" err="1" smtClean="0"/>
              <a:t>differ</a:t>
            </a:r>
            <a:r>
              <a:rPr lang="de-DE" dirty="0" smtClean="0"/>
              <a:t> in </a:t>
            </a:r>
            <a:r>
              <a:rPr lang="de-DE" dirty="0" err="1" smtClean="0"/>
              <a:t>important</a:t>
            </a:r>
            <a:r>
              <a:rPr lang="de-DE" dirty="0" smtClean="0"/>
              <a:t> </a:t>
            </a:r>
            <a:r>
              <a:rPr lang="de-DE" dirty="0" err="1" smtClean="0"/>
              <a:t>properties</a:t>
            </a:r>
            <a:r>
              <a:rPr lang="de-DE" dirty="0" smtClean="0"/>
              <a:t> </a:t>
            </a:r>
            <a:r>
              <a:rPr lang="de-DE" dirty="0" err="1" smtClean="0"/>
              <a:t>and</a:t>
            </a:r>
            <a:r>
              <a:rPr lang="de-DE" dirty="0" smtClean="0"/>
              <a:t> </a:t>
            </a:r>
            <a:r>
              <a:rPr lang="de-DE" dirty="0" err="1" smtClean="0"/>
              <a:t>cause</a:t>
            </a:r>
            <a:r>
              <a:rPr lang="de-DE" dirty="0" smtClean="0"/>
              <a:t> </a:t>
            </a:r>
            <a:r>
              <a:rPr lang="de-DE" dirty="0" err="1" smtClean="0"/>
              <a:t>each</a:t>
            </a:r>
            <a:r>
              <a:rPr lang="de-DE" dirty="0" smtClean="0"/>
              <a:t> </a:t>
            </a:r>
            <a:r>
              <a:rPr lang="de-DE" dirty="0" err="1" smtClean="0"/>
              <a:t>other</a:t>
            </a:r>
            <a:r>
              <a:rPr lang="de-DE" dirty="0" smtClean="0"/>
              <a:t> </a:t>
            </a:r>
            <a:r>
              <a:rPr lang="de-DE" dirty="0" err="1" smtClean="0"/>
              <a:t>over</a:t>
            </a:r>
            <a:r>
              <a:rPr lang="de-DE" dirty="0" smtClean="0"/>
              <a:t> time.</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73</a:t>
            </a:fld>
            <a:endParaRPr lang="en-US"/>
          </a:p>
        </p:txBody>
      </p:sp>
      <p:pic>
        <p:nvPicPr>
          <p:cNvPr id="6" name="Picture 2" descr="C:\Users\u0097060\Dropbox\Research\Conferences, Seminars, Workshops\2015-02 LIPS\N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2051" y="217488"/>
            <a:ext cx="1365250" cy="14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357033"/>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 16" descr="3.1.reflecti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52809"/>
            <a:ext cx="4000416" cy="4000416"/>
          </a:xfrm>
          <a:prstGeom prst="rect">
            <a:avLst/>
          </a:prstGeom>
        </p:spPr>
      </p:pic>
      <p:sp>
        <p:nvSpPr>
          <p:cNvPr id="2" name="Title 1"/>
          <p:cNvSpPr>
            <a:spLocks noGrp="1"/>
          </p:cNvSpPr>
          <p:nvPr>
            <p:ph type="title"/>
          </p:nvPr>
        </p:nvSpPr>
        <p:spPr/>
        <p:txBody>
          <a:bodyPr/>
          <a:lstStyle/>
          <a:p>
            <a:r>
              <a:rPr lang="de-DE" dirty="0" smtClean="0"/>
              <a:t>Network </a:t>
            </a:r>
            <a:r>
              <a:rPr lang="de-DE" dirty="0" err="1" smtClean="0"/>
              <a:t>perspective</a:t>
            </a:r>
            <a:endParaRPr lang="en-US" dirty="0"/>
          </a:p>
        </p:txBody>
      </p:sp>
      <p:sp>
        <p:nvSpPr>
          <p:cNvPr id="3" name="Content Placeholder 2"/>
          <p:cNvSpPr>
            <a:spLocks noGrp="1"/>
          </p:cNvSpPr>
          <p:nvPr>
            <p:ph idx="1"/>
          </p:nvPr>
        </p:nvSpPr>
        <p:spPr/>
        <p:txBody>
          <a:bodyPr/>
          <a:lstStyle/>
          <a:p>
            <a:r>
              <a:rPr lang="de-DE" dirty="0" smtClean="0"/>
              <a:t>Traditional: </a:t>
            </a:r>
            <a:r>
              <a:rPr lang="de-DE" dirty="0" err="1" smtClean="0"/>
              <a:t>symptoms</a:t>
            </a:r>
            <a:r>
              <a:rPr lang="de-DE" dirty="0" smtClean="0"/>
              <a:t> </a:t>
            </a:r>
            <a:r>
              <a:rPr lang="de-DE" dirty="0" err="1" smtClean="0"/>
              <a:t>cluster</a:t>
            </a:r>
            <a:r>
              <a:rPr lang="de-DE" dirty="0" smtClean="0"/>
              <a:t> </a:t>
            </a:r>
            <a:r>
              <a:rPr lang="de-DE" dirty="0" err="1" smtClean="0"/>
              <a:t>because</a:t>
            </a:r>
            <a:r>
              <a:rPr lang="de-DE" dirty="0" smtClean="0"/>
              <a:t> </a:t>
            </a:r>
            <a:r>
              <a:rPr lang="de-DE" dirty="0" err="1" smtClean="0"/>
              <a:t>of</a:t>
            </a:r>
            <a:r>
              <a:rPr lang="de-DE" dirty="0" smtClean="0"/>
              <a:t> a </a:t>
            </a:r>
            <a:r>
              <a:rPr lang="de-DE" dirty="0" err="1" smtClean="0"/>
              <a:t>shared</a:t>
            </a:r>
            <a:r>
              <a:rPr lang="de-DE" dirty="0" smtClean="0"/>
              <a:t> </a:t>
            </a:r>
            <a:r>
              <a:rPr lang="de-DE" dirty="0" err="1" smtClean="0"/>
              <a:t>origin</a:t>
            </a:r>
            <a:endParaRPr lang="de-DE" dirty="0" smtClean="0"/>
          </a:p>
          <a:p>
            <a:r>
              <a:rPr lang="de-DE" dirty="0" smtClean="0"/>
              <a:t>Network </a:t>
            </a:r>
            <a:r>
              <a:rPr lang="de-DE" dirty="0" err="1" smtClean="0"/>
              <a:t>view</a:t>
            </a:r>
            <a:r>
              <a:rPr lang="de-DE" dirty="0" smtClean="0"/>
              <a:t>: </a:t>
            </a:r>
            <a:r>
              <a:rPr lang="de-DE" dirty="0" err="1" smtClean="0"/>
              <a:t>symptoms</a:t>
            </a:r>
            <a:r>
              <a:rPr lang="de-DE" dirty="0" smtClean="0"/>
              <a:t> </a:t>
            </a:r>
            <a:r>
              <a:rPr lang="de-DE" dirty="0" err="1" smtClean="0"/>
              <a:t>cluster</a:t>
            </a:r>
            <a:r>
              <a:rPr lang="de-DE" dirty="0" smtClean="0"/>
              <a:t> </a:t>
            </a:r>
            <a:r>
              <a:rPr lang="de-DE" dirty="0" err="1" smtClean="0"/>
              <a:t>because</a:t>
            </a:r>
            <a:r>
              <a:rPr lang="de-DE" dirty="0" smtClean="0"/>
              <a:t> </a:t>
            </a:r>
            <a:r>
              <a:rPr lang="de-DE" dirty="0" err="1" smtClean="0"/>
              <a:t>they</a:t>
            </a:r>
            <a:r>
              <a:rPr lang="de-DE" dirty="0" smtClean="0"/>
              <a:t> </a:t>
            </a:r>
            <a:r>
              <a:rPr lang="de-DE" dirty="0" err="1" smtClean="0"/>
              <a:t>influence</a:t>
            </a:r>
            <a:r>
              <a:rPr lang="de-DE" dirty="0" smtClean="0"/>
              <a:t> </a:t>
            </a:r>
            <a:r>
              <a:rPr lang="de-DE" dirty="0" err="1" smtClean="0"/>
              <a:t>each</a:t>
            </a:r>
            <a:r>
              <a:rPr lang="de-DE" dirty="0" smtClean="0"/>
              <a:t> </a:t>
            </a:r>
            <a:r>
              <a:rPr lang="de-DE" dirty="0" err="1" smtClean="0"/>
              <a:t>other</a:t>
            </a:r>
            <a:r>
              <a:rPr lang="de-DE" dirty="0" smtClean="0"/>
              <a:t>.</a:t>
            </a:r>
          </a:p>
        </p:txBody>
      </p:sp>
      <p:sp>
        <p:nvSpPr>
          <p:cNvPr id="4" name="Slide Number Placeholder 3"/>
          <p:cNvSpPr>
            <a:spLocks noGrp="1"/>
          </p:cNvSpPr>
          <p:nvPr>
            <p:ph type="sldNum" sz="quarter" idx="12"/>
          </p:nvPr>
        </p:nvSpPr>
        <p:spPr/>
        <p:txBody>
          <a:bodyPr/>
          <a:lstStyle/>
          <a:p>
            <a:fld id="{956ABC0E-5A83-1A40-ACCB-27CC011796BE}" type="slidenum">
              <a:rPr lang="en-US" smtClean="0"/>
              <a:pPr/>
              <a:t>74</a:t>
            </a:fld>
            <a:endParaRPr lang="en-US"/>
          </a:p>
        </p:txBody>
      </p:sp>
      <p:pic>
        <p:nvPicPr>
          <p:cNvPr id="8" name="Bild 17" descr="Rplot0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69" y="2752809"/>
            <a:ext cx="3913031" cy="4067831"/>
          </a:xfrm>
          <a:prstGeom prst="rect">
            <a:avLst/>
          </a:prstGeom>
        </p:spPr>
      </p:pic>
      <p:pic>
        <p:nvPicPr>
          <p:cNvPr id="10" name="Picture 2" descr="C:\Users\u0097060\Dropbox\Research\Conferences, Seminars, Workshops\2015-02 LIPS\N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1" y="217488"/>
            <a:ext cx="1365250" cy="14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02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Network </a:t>
            </a:r>
            <a:r>
              <a:rPr lang="de-DE" dirty="0" err="1" smtClean="0"/>
              <a:t>perspective</a:t>
            </a:r>
            <a:endParaRPr lang="en-US" dirty="0"/>
          </a:p>
        </p:txBody>
      </p:sp>
      <p:sp>
        <p:nvSpPr>
          <p:cNvPr id="3" name="Content Placeholder 2"/>
          <p:cNvSpPr>
            <a:spLocks noGrp="1"/>
          </p:cNvSpPr>
          <p:nvPr>
            <p:ph idx="1"/>
          </p:nvPr>
        </p:nvSpPr>
        <p:spPr/>
        <p:txBody>
          <a:bodyPr/>
          <a:lstStyle/>
          <a:p>
            <a:r>
              <a:rPr lang="de-DE" dirty="0" smtClean="0"/>
              <a:t>Symptoms </a:t>
            </a:r>
            <a:r>
              <a:rPr lang="de-DE" dirty="0" err="1" smtClean="0"/>
              <a:t>have</a:t>
            </a:r>
            <a:r>
              <a:rPr lang="de-DE" dirty="0" smtClean="0"/>
              <a:t> </a:t>
            </a:r>
            <a:r>
              <a:rPr lang="de-DE" dirty="0" err="1" smtClean="0"/>
              <a:t>autonomous</a:t>
            </a:r>
            <a:r>
              <a:rPr lang="de-DE" dirty="0" smtClean="0"/>
              <a:t> </a:t>
            </a:r>
            <a:r>
              <a:rPr lang="de-DE" dirty="0" err="1" smtClean="0"/>
              <a:t>causal</a:t>
            </a:r>
            <a:r>
              <a:rPr lang="de-DE" dirty="0" smtClean="0"/>
              <a:t> power </a:t>
            </a:r>
            <a:r>
              <a:rPr lang="de-DE" dirty="0" err="1" smtClean="0"/>
              <a:t>and</a:t>
            </a:r>
            <a:r>
              <a:rPr lang="de-DE" dirty="0" smtClean="0"/>
              <a:t> </a:t>
            </a:r>
            <a:r>
              <a:rPr lang="de-DE" dirty="0" err="1" smtClean="0"/>
              <a:t>are</a:t>
            </a:r>
            <a:r>
              <a:rPr lang="de-DE" dirty="0" smtClean="0"/>
              <a:t> not </a:t>
            </a:r>
            <a:r>
              <a:rPr lang="de-DE" dirty="0" err="1" smtClean="0"/>
              <a:t>mere</a:t>
            </a:r>
            <a:r>
              <a:rPr lang="de-DE" dirty="0" smtClean="0"/>
              <a:t> passive </a:t>
            </a:r>
            <a:r>
              <a:rPr lang="de-DE" dirty="0" err="1" smtClean="0"/>
              <a:t>consequences</a:t>
            </a:r>
            <a:r>
              <a:rPr lang="de-DE" dirty="0" smtClean="0"/>
              <a:t> </a:t>
            </a:r>
            <a:r>
              <a:rPr lang="de-DE" dirty="0" err="1" smtClean="0"/>
              <a:t>of</a:t>
            </a:r>
            <a:r>
              <a:rPr lang="de-DE" dirty="0" smtClean="0"/>
              <a:t> a </a:t>
            </a:r>
            <a:r>
              <a:rPr lang="de-DE" dirty="0" err="1" smtClean="0"/>
              <a:t>common</a:t>
            </a:r>
            <a:r>
              <a:rPr lang="de-DE" dirty="0" smtClean="0"/>
              <a:t> </a:t>
            </a:r>
            <a:r>
              <a:rPr lang="de-DE" dirty="0" err="1" smtClean="0"/>
              <a:t>cause</a:t>
            </a:r>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75</a:t>
            </a:fld>
            <a:endParaRPr lang="en-US"/>
          </a:p>
        </p:txBody>
      </p:sp>
      <p:pic>
        <p:nvPicPr>
          <p:cNvPr id="5" name="Bild 16" descr="3.1.reflectiv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752809"/>
            <a:ext cx="4000416" cy="4000416"/>
          </a:xfrm>
          <a:prstGeom prst="rect">
            <a:avLst/>
          </a:prstGeom>
        </p:spPr>
      </p:pic>
      <p:pic>
        <p:nvPicPr>
          <p:cNvPr id="7" name="Bild 17" descr="Rplot0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769" y="2752809"/>
            <a:ext cx="3913031" cy="4067831"/>
          </a:xfrm>
          <a:prstGeom prst="rect">
            <a:avLst/>
          </a:prstGeom>
        </p:spPr>
      </p:pic>
      <p:pic>
        <p:nvPicPr>
          <p:cNvPr id="9" name="Picture 2" descr="C:\Users\u0097060\Dropbox\Research\Conferences, Seminars, Workshops\2015-02 LIPS\NW.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2051" y="217488"/>
            <a:ext cx="1365250" cy="14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986563"/>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 17" descr="Rplot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769" y="2752809"/>
            <a:ext cx="3913031" cy="4067831"/>
          </a:xfrm>
          <a:prstGeom prst="rect">
            <a:avLst/>
          </a:prstGeom>
        </p:spPr>
      </p:pic>
      <p:sp>
        <p:nvSpPr>
          <p:cNvPr id="2" name="Title 1"/>
          <p:cNvSpPr>
            <a:spLocks noGrp="1"/>
          </p:cNvSpPr>
          <p:nvPr>
            <p:ph type="title"/>
          </p:nvPr>
        </p:nvSpPr>
        <p:spPr/>
        <p:txBody>
          <a:bodyPr/>
          <a:lstStyle/>
          <a:p>
            <a:r>
              <a:rPr lang="de-DE" dirty="0" smtClean="0"/>
              <a:t>Network </a:t>
            </a:r>
            <a:r>
              <a:rPr lang="de-DE" dirty="0" err="1" smtClean="0"/>
              <a:t>perspective</a:t>
            </a:r>
            <a:endParaRPr lang="en-US" dirty="0"/>
          </a:p>
        </p:txBody>
      </p:sp>
      <p:sp>
        <p:nvSpPr>
          <p:cNvPr id="3" name="Content Placeholder 2"/>
          <p:cNvSpPr>
            <a:spLocks noGrp="1"/>
          </p:cNvSpPr>
          <p:nvPr>
            <p:ph idx="1"/>
          </p:nvPr>
        </p:nvSpPr>
        <p:spPr/>
        <p:txBody>
          <a:bodyPr/>
          <a:lstStyle/>
          <a:p>
            <a:r>
              <a:rPr lang="de-DE" dirty="0" smtClean="0"/>
              <a:t>Symptoms </a:t>
            </a:r>
            <a:r>
              <a:rPr lang="de-DE" dirty="0" err="1" smtClean="0"/>
              <a:t>are</a:t>
            </a:r>
            <a:r>
              <a:rPr lang="de-DE" dirty="0" smtClean="0"/>
              <a:t> separate </a:t>
            </a:r>
            <a:r>
              <a:rPr lang="de-DE" dirty="0" err="1" smtClean="0"/>
              <a:t>entities</a:t>
            </a:r>
            <a:r>
              <a:rPr lang="de-DE" dirty="0" smtClean="0"/>
              <a:t> </a:t>
            </a:r>
            <a:r>
              <a:rPr lang="de-DE" dirty="0" err="1" smtClean="0"/>
              <a:t>that</a:t>
            </a:r>
            <a:r>
              <a:rPr lang="de-DE" dirty="0" smtClean="0"/>
              <a:t> </a:t>
            </a:r>
            <a:r>
              <a:rPr lang="de-DE" dirty="0" err="1" smtClean="0"/>
              <a:t>can</a:t>
            </a:r>
            <a:r>
              <a:rPr lang="de-DE" dirty="0" smtClean="0"/>
              <a:t> </a:t>
            </a:r>
            <a:r>
              <a:rPr lang="de-DE" dirty="0" err="1" smtClean="0"/>
              <a:t>differ</a:t>
            </a:r>
            <a:r>
              <a:rPr lang="de-DE" dirty="0" smtClean="0"/>
              <a:t> in </a:t>
            </a:r>
            <a:r>
              <a:rPr lang="de-DE" dirty="0" err="1" smtClean="0"/>
              <a:t>important</a:t>
            </a:r>
            <a:r>
              <a:rPr lang="de-DE" dirty="0" smtClean="0"/>
              <a:t> </a:t>
            </a:r>
            <a:r>
              <a:rPr lang="de-DE" dirty="0" err="1" smtClean="0"/>
              <a:t>aspects</a:t>
            </a:r>
            <a:endParaRPr lang="de-DE"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76</a:t>
            </a:fld>
            <a:endParaRPr lang="en-US"/>
          </a:p>
        </p:txBody>
      </p:sp>
      <p:cxnSp>
        <p:nvCxnSpPr>
          <p:cNvPr id="8" name="Straight Arrow Connector 7"/>
          <p:cNvCxnSpPr/>
          <p:nvPr/>
        </p:nvCxnSpPr>
        <p:spPr>
          <a:xfrm>
            <a:off x="4552950" y="4181475"/>
            <a:ext cx="476250" cy="371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a:xfrm>
            <a:off x="6219825" y="3762375"/>
            <a:ext cx="476250" cy="37147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pic>
        <p:nvPicPr>
          <p:cNvPr id="12" name="Picture 2" descr="C:\Users\u0097060\Dropbox\Research\Conferences, Seminars, Workshops\2015-02 LIPS\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1" y="217488"/>
            <a:ext cx="1365250" cy="14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479158"/>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7" descr="Rplot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769" y="2752809"/>
            <a:ext cx="3913031" cy="4067831"/>
          </a:xfrm>
          <a:prstGeom prst="rect">
            <a:avLst/>
          </a:prstGeom>
        </p:spPr>
      </p:pic>
      <p:sp>
        <p:nvSpPr>
          <p:cNvPr id="2" name="Title 1"/>
          <p:cNvSpPr>
            <a:spLocks noGrp="1"/>
          </p:cNvSpPr>
          <p:nvPr>
            <p:ph type="title"/>
          </p:nvPr>
        </p:nvSpPr>
        <p:spPr/>
        <p:txBody>
          <a:bodyPr/>
          <a:lstStyle/>
          <a:p>
            <a:r>
              <a:rPr lang="de-DE" dirty="0" smtClean="0"/>
              <a:t>Network </a:t>
            </a:r>
            <a:r>
              <a:rPr lang="de-DE" dirty="0" err="1" smtClean="0"/>
              <a:t>perspective</a:t>
            </a:r>
            <a:endParaRPr lang="en-US" dirty="0"/>
          </a:p>
        </p:txBody>
      </p:sp>
      <p:sp>
        <p:nvSpPr>
          <p:cNvPr id="3" name="Content Placeholder 2"/>
          <p:cNvSpPr>
            <a:spLocks noGrp="1"/>
          </p:cNvSpPr>
          <p:nvPr>
            <p:ph idx="1"/>
          </p:nvPr>
        </p:nvSpPr>
        <p:spPr/>
        <p:txBody>
          <a:bodyPr/>
          <a:lstStyle/>
          <a:p>
            <a:r>
              <a:rPr lang="de-DE" dirty="0" smtClean="0"/>
              <a:t>Symptoms </a:t>
            </a:r>
            <a:r>
              <a:rPr lang="de-DE" dirty="0" err="1" smtClean="0"/>
              <a:t>are</a:t>
            </a:r>
            <a:r>
              <a:rPr lang="de-DE" dirty="0" smtClean="0"/>
              <a:t> not </a:t>
            </a:r>
            <a:r>
              <a:rPr lang="de-DE" dirty="0" err="1" smtClean="0"/>
              <a:t>interchangeable</a:t>
            </a:r>
            <a:r>
              <a:rPr lang="de-DE" dirty="0" smtClean="0"/>
              <a:t> </a:t>
            </a:r>
            <a:r>
              <a:rPr lang="de-DE" dirty="0" err="1" smtClean="0"/>
              <a:t>indicators</a:t>
            </a:r>
            <a:r>
              <a:rPr lang="de-DE" dirty="0" smtClean="0"/>
              <a:t> </a:t>
            </a:r>
            <a:r>
              <a:rPr lang="de-DE" dirty="0" err="1" smtClean="0"/>
              <a:t>of</a:t>
            </a:r>
            <a:r>
              <a:rPr lang="de-DE" dirty="0" smtClean="0"/>
              <a:t> an </a:t>
            </a:r>
            <a:r>
              <a:rPr lang="de-DE" dirty="0" err="1" smtClean="0"/>
              <a:t>underlying</a:t>
            </a:r>
            <a:r>
              <a:rPr lang="de-DE" dirty="0" smtClean="0"/>
              <a:t> </a:t>
            </a:r>
            <a:r>
              <a:rPr lang="de-DE" dirty="0" err="1" smtClean="0"/>
              <a:t>disorder</a:t>
            </a:r>
            <a:r>
              <a:rPr lang="de-DE" dirty="0" smtClean="0"/>
              <a:t>. </a:t>
            </a:r>
            <a:r>
              <a:rPr lang="de-DE" dirty="0" err="1" smtClean="0"/>
              <a:t>Sum</a:t>
            </a:r>
            <a:r>
              <a:rPr lang="de-DE" dirty="0" smtClean="0"/>
              <a:t>-score </a:t>
            </a:r>
            <a:r>
              <a:rPr lang="de-DE" dirty="0" err="1" smtClean="0"/>
              <a:t>are</a:t>
            </a:r>
            <a:r>
              <a:rPr lang="de-DE" dirty="0" smtClean="0"/>
              <a:t> </a:t>
            </a:r>
            <a:r>
              <a:rPr lang="de-DE" dirty="0" err="1" smtClean="0"/>
              <a:t>highly</a:t>
            </a:r>
            <a:r>
              <a:rPr lang="de-DE" dirty="0" smtClean="0"/>
              <a:t> </a:t>
            </a:r>
            <a:r>
              <a:rPr lang="de-DE" dirty="0" err="1" smtClean="0"/>
              <a:t>problematic</a:t>
            </a:r>
            <a:r>
              <a:rPr lang="de-DE" dirty="0" smtClean="0"/>
              <a:t> </a:t>
            </a:r>
            <a:r>
              <a:rPr lang="de-DE" dirty="0" err="1" smtClean="0"/>
              <a:t>because</a:t>
            </a:r>
            <a:r>
              <a:rPr lang="de-DE" dirty="0" smtClean="0"/>
              <a:t> </a:t>
            </a:r>
            <a:r>
              <a:rPr lang="de-DE" dirty="0" err="1" smtClean="0"/>
              <a:t>we</a:t>
            </a:r>
            <a:r>
              <a:rPr lang="de-DE" dirty="0" smtClean="0"/>
              <a:t> </a:t>
            </a:r>
            <a:r>
              <a:rPr lang="de-DE" dirty="0" err="1" smtClean="0"/>
              <a:t>are</a:t>
            </a:r>
            <a:r>
              <a:rPr lang="de-DE" dirty="0" smtClean="0"/>
              <a:t> </a:t>
            </a:r>
            <a:r>
              <a:rPr lang="de-DE" dirty="0" err="1" smtClean="0"/>
              <a:t>adding</a:t>
            </a:r>
            <a:r>
              <a:rPr lang="de-DE" dirty="0" smtClean="0"/>
              <a:t> </a:t>
            </a:r>
            <a:r>
              <a:rPr lang="de-DE" dirty="0" err="1" smtClean="0"/>
              <a:t>apples</a:t>
            </a:r>
            <a:r>
              <a:rPr lang="de-DE" dirty="0" smtClean="0"/>
              <a:t> </a:t>
            </a:r>
            <a:r>
              <a:rPr lang="de-DE" dirty="0" err="1" smtClean="0"/>
              <a:t>and</a:t>
            </a:r>
            <a:r>
              <a:rPr lang="de-DE" dirty="0" smtClean="0"/>
              <a:t> oranges</a:t>
            </a:r>
          </a:p>
          <a:p>
            <a:pPr lvl="1"/>
            <a:r>
              <a:rPr lang="de-DE" dirty="0" err="1" smtClean="0"/>
              <a:t>What</a:t>
            </a:r>
            <a:r>
              <a:rPr lang="de-DE" dirty="0" smtClean="0"/>
              <a:t> do 14 </a:t>
            </a:r>
            <a:r>
              <a:rPr lang="de-DE" dirty="0" err="1" smtClean="0"/>
              <a:t>points</a:t>
            </a:r>
            <a:r>
              <a:rPr lang="de-DE" dirty="0" smtClean="0"/>
              <a:t> on </a:t>
            </a:r>
            <a:r>
              <a:rPr lang="de-DE" dirty="0" err="1" smtClean="0"/>
              <a:t>the</a:t>
            </a:r>
            <a:r>
              <a:rPr lang="de-DE" dirty="0" smtClean="0"/>
              <a:t> BDI </a:t>
            </a:r>
            <a:r>
              <a:rPr lang="de-DE" dirty="0" err="1" smtClean="0"/>
              <a:t>exactly</a:t>
            </a:r>
            <a:r>
              <a:rPr lang="de-DE" dirty="0" smtClean="0"/>
              <a:t> </a:t>
            </a:r>
            <a:r>
              <a:rPr lang="de-DE" dirty="0" err="1" smtClean="0"/>
              <a:t>mean</a:t>
            </a:r>
            <a:r>
              <a:rPr lang="de-DE" dirty="0" smtClean="0"/>
              <a:t>?</a:t>
            </a:r>
          </a:p>
          <a:p>
            <a:pPr lvl="1"/>
            <a:r>
              <a:rPr lang="de-DE" dirty="0" err="1" smtClean="0"/>
              <a:t>What</a:t>
            </a:r>
            <a:r>
              <a:rPr lang="de-DE" dirty="0" smtClean="0"/>
              <a:t> </a:t>
            </a:r>
            <a:r>
              <a:rPr lang="de-DE" dirty="0" err="1" smtClean="0"/>
              <a:t>does</a:t>
            </a:r>
            <a:r>
              <a:rPr lang="de-DE" dirty="0" smtClean="0"/>
              <a:t> </a:t>
            </a:r>
            <a:r>
              <a:rPr lang="de-DE" dirty="0" err="1" smtClean="0"/>
              <a:t>the</a:t>
            </a:r>
            <a:r>
              <a:rPr lang="de-DE" dirty="0" smtClean="0"/>
              <a:t> BDI </a:t>
            </a:r>
            <a:r>
              <a:rPr lang="de-DE" dirty="0" err="1" smtClean="0"/>
              <a:t>exactly</a:t>
            </a:r>
            <a:r>
              <a:rPr lang="de-DE" dirty="0" smtClean="0"/>
              <a:t> </a:t>
            </a:r>
            <a:r>
              <a:rPr lang="de-DE" dirty="0" err="1" smtClean="0"/>
              <a:t>measure</a:t>
            </a:r>
            <a:r>
              <a:rPr lang="de-DE" dirty="0" smtClean="0"/>
              <a:t>?</a:t>
            </a:r>
          </a:p>
        </p:txBody>
      </p:sp>
      <p:sp>
        <p:nvSpPr>
          <p:cNvPr id="4" name="Slide Number Placeholder 3"/>
          <p:cNvSpPr>
            <a:spLocks noGrp="1"/>
          </p:cNvSpPr>
          <p:nvPr>
            <p:ph type="sldNum" sz="quarter" idx="12"/>
          </p:nvPr>
        </p:nvSpPr>
        <p:spPr/>
        <p:txBody>
          <a:bodyPr/>
          <a:lstStyle/>
          <a:p>
            <a:fld id="{956ABC0E-5A83-1A40-ACCB-27CC011796BE}" type="slidenum">
              <a:rPr lang="en-US" smtClean="0"/>
              <a:pPr/>
              <a:t>77</a:t>
            </a:fld>
            <a:endParaRPr lang="en-US"/>
          </a:p>
        </p:txBody>
      </p:sp>
      <p:pic>
        <p:nvPicPr>
          <p:cNvPr id="8" name="Picture 2" descr="C:\Users\u0097060\Dropbox\Research\Conferences, Seminars, Workshops\2015-02 LIPS\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1" y="217488"/>
            <a:ext cx="1365250" cy="14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630084"/>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Network </a:t>
            </a:r>
            <a:r>
              <a:rPr lang="de-DE" dirty="0" err="1" smtClean="0"/>
              <a:t>perspective</a:t>
            </a:r>
            <a:endParaRPr lang="en-US" dirty="0"/>
          </a:p>
        </p:txBody>
      </p:sp>
      <p:sp>
        <p:nvSpPr>
          <p:cNvPr id="3" name="Content Placeholder 2"/>
          <p:cNvSpPr>
            <a:spLocks noGrp="1"/>
          </p:cNvSpPr>
          <p:nvPr>
            <p:ph idx="1"/>
          </p:nvPr>
        </p:nvSpPr>
        <p:spPr/>
        <p:txBody>
          <a:bodyPr/>
          <a:lstStyle/>
          <a:p>
            <a:r>
              <a:rPr lang="de-DE" dirty="0" smtClean="0"/>
              <a:t>Research on </a:t>
            </a:r>
            <a:r>
              <a:rPr lang="de-DE" dirty="0" err="1" smtClean="0"/>
              <a:t>network</a:t>
            </a:r>
            <a:r>
              <a:rPr lang="de-DE" dirty="0" smtClean="0"/>
              <a:t> </a:t>
            </a:r>
            <a:r>
              <a:rPr lang="de-DE" dirty="0" err="1" smtClean="0"/>
              <a:t>approaches</a:t>
            </a:r>
            <a:r>
              <a:rPr lang="de-DE" dirty="0" smtClean="0"/>
              <a:t> </a:t>
            </a:r>
            <a:r>
              <a:rPr lang="de-DE" dirty="0" err="1" smtClean="0"/>
              <a:t>to</a:t>
            </a:r>
            <a:r>
              <a:rPr lang="de-DE" dirty="0" smtClean="0"/>
              <a:t> </a:t>
            </a:r>
            <a:r>
              <a:rPr lang="de-DE" dirty="0" err="1" smtClean="0"/>
              <a:t>depression</a:t>
            </a:r>
            <a:r>
              <a:rPr lang="de-DE" dirty="0" smtClean="0"/>
              <a:t> </a:t>
            </a:r>
            <a:r>
              <a:rPr lang="de-DE" dirty="0" err="1" smtClean="0"/>
              <a:t>started</a:t>
            </a:r>
            <a:r>
              <a:rPr lang="de-DE" dirty="0" smtClean="0"/>
              <a:t> in 2010, </a:t>
            </a:r>
            <a:r>
              <a:rPr lang="de-DE" dirty="0" err="1" smtClean="0"/>
              <a:t>and</a:t>
            </a:r>
            <a:r>
              <a:rPr lang="de-DE" dirty="0" smtClean="0"/>
              <a:t> a </a:t>
            </a:r>
            <a:r>
              <a:rPr lang="de-DE" dirty="0" err="1" smtClean="0"/>
              <a:t>number</a:t>
            </a:r>
            <a:r>
              <a:rPr lang="de-DE" dirty="0" smtClean="0"/>
              <a:t> </a:t>
            </a:r>
            <a:r>
              <a:rPr lang="de-DE" dirty="0" err="1" smtClean="0"/>
              <a:t>of</a:t>
            </a:r>
            <a:r>
              <a:rPr lang="de-DE" dirty="0" smtClean="0"/>
              <a:t> </a:t>
            </a:r>
            <a:r>
              <a:rPr lang="de-DE" dirty="0" err="1" smtClean="0"/>
              <a:t>papers</a:t>
            </a:r>
            <a:r>
              <a:rPr lang="de-DE" dirty="0" smtClean="0"/>
              <a:t> </a:t>
            </a:r>
            <a:r>
              <a:rPr lang="de-DE" dirty="0" err="1" smtClean="0"/>
              <a:t>have</a:t>
            </a:r>
            <a:r>
              <a:rPr lang="de-DE" dirty="0" smtClean="0"/>
              <a:t> </a:t>
            </a:r>
            <a:r>
              <a:rPr lang="de-DE" dirty="0" err="1" smtClean="0"/>
              <a:t>shown</a:t>
            </a:r>
            <a:r>
              <a:rPr lang="de-DE" dirty="0" smtClean="0"/>
              <a:t> </a:t>
            </a:r>
            <a:r>
              <a:rPr lang="de-DE" dirty="0" err="1" smtClean="0"/>
              <a:t>that</a:t>
            </a:r>
            <a:r>
              <a:rPr lang="de-DE" dirty="0" smtClean="0"/>
              <a:t> </a:t>
            </a:r>
            <a:r>
              <a:rPr lang="de-DE" dirty="0" err="1" smtClean="0"/>
              <a:t>this</a:t>
            </a:r>
            <a:r>
              <a:rPr lang="de-DE" dirty="0" smtClean="0"/>
              <a:t> </a:t>
            </a:r>
            <a:r>
              <a:rPr lang="de-DE" dirty="0" err="1" smtClean="0"/>
              <a:t>framework</a:t>
            </a:r>
            <a:r>
              <a:rPr lang="de-DE" dirty="0" smtClean="0"/>
              <a:t> </a:t>
            </a:r>
            <a:r>
              <a:rPr lang="de-DE" dirty="0" err="1" smtClean="0"/>
              <a:t>offers</a:t>
            </a:r>
            <a:r>
              <a:rPr lang="de-DE" dirty="0" smtClean="0"/>
              <a:t> </a:t>
            </a:r>
            <a:r>
              <a:rPr lang="de-DE" dirty="0" err="1" smtClean="0"/>
              <a:t>novel</a:t>
            </a:r>
            <a:r>
              <a:rPr lang="de-DE" dirty="0" smtClean="0"/>
              <a:t> </a:t>
            </a:r>
            <a:r>
              <a:rPr lang="de-DE" dirty="0" err="1" smtClean="0"/>
              <a:t>insights</a:t>
            </a:r>
            <a:r>
              <a:rPr lang="de-DE" dirty="0" smtClean="0"/>
              <a:t> in different </a:t>
            </a:r>
            <a:r>
              <a:rPr lang="de-DE" dirty="0" err="1" smtClean="0"/>
              <a:t>domains</a:t>
            </a:r>
            <a:endParaRPr lang="de-DE" dirty="0" smtClean="0"/>
          </a:p>
          <a:p>
            <a:pPr lvl="1"/>
            <a:r>
              <a:rPr lang="de-DE" dirty="0" err="1" smtClean="0"/>
              <a:t>Comorbidity</a:t>
            </a:r>
            <a:endParaRPr lang="de-DE" dirty="0" smtClean="0"/>
          </a:p>
          <a:p>
            <a:pPr lvl="1"/>
            <a:r>
              <a:rPr lang="de-DE" dirty="0" err="1" smtClean="0"/>
              <a:t>Centrality</a:t>
            </a:r>
            <a:endParaRPr lang="de-DE" dirty="0" smtClean="0"/>
          </a:p>
          <a:p>
            <a:pPr lvl="1"/>
            <a:r>
              <a:rPr lang="de-DE" dirty="0" smtClean="0"/>
              <a:t>Experience Sampling</a:t>
            </a:r>
          </a:p>
          <a:p>
            <a:pPr lvl="1"/>
            <a:r>
              <a:rPr lang="de-DE" dirty="0" err="1" smtClean="0"/>
              <a:t>Heritability</a:t>
            </a:r>
            <a:endParaRPr lang="de-DE" dirty="0" smtClean="0"/>
          </a:p>
          <a:p>
            <a:pPr lvl="1"/>
            <a:endParaRPr lang="de-DE" dirty="0" smtClean="0"/>
          </a:p>
          <a:p>
            <a:pPr lvl="1"/>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78</a:t>
            </a:fld>
            <a:endParaRPr lang="en-US"/>
          </a:p>
        </p:txBody>
      </p:sp>
      <p:pic>
        <p:nvPicPr>
          <p:cNvPr id="6" name="Bild 17" descr="Rplot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3769" y="2752809"/>
            <a:ext cx="3913031" cy="4067831"/>
          </a:xfrm>
          <a:prstGeom prst="rect">
            <a:avLst/>
          </a:prstGeom>
        </p:spPr>
      </p:pic>
      <p:pic>
        <p:nvPicPr>
          <p:cNvPr id="8" name="Picture 2" descr="C:\Users\u0097060\Dropbox\Research\Conferences, Seminars, Workshops\2015-02 LIPS\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51" y="217488"/>
            <a:ext cx="1365250" cy="148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935905"/>
      </p:ext>
    </p:extLst>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a:t>
            </a:r>
            <a:r>
              <a:rPr lang="de-DE" dirty="0" err="1" smtClean="0"/>
              <a:t>Comorbidity</a:t>
            </a:r>
            <a:r>
              <a:rPr lang="de-DE" dirty="0" smtClean="0"/>
              <a:t> </a:t>
            </a:r>
            <a:r>
              <a:rPr lang="de-DE" dirty="0" err="1" smtClean="0"/>
              <a:t>research</a:t>
            </a:r>
            <a:endParaRPr lang="en-US" dirty="0"/>
          </a:p>
        </p:txBody>
      </p:sp>
      <p:sp>
        <p:nvSpPr>
          <p:cNvPr id="3" name="Content Placeholder 2"/>
          <p:cNvSpPr>
            <a:spLocks noGrp="1"/>
          </p:cNvSpPr>
          <p:nvPr>
            <p:ph idx="1"/>
          </p:nvPr>
        </p:nvSpPr>
        <p:spPr/>
        <p:txBody>
          <a:bodyPr>
            <a:normAutofit/>
          </a:bodyPr>
          <a:lstStyle/>
          <a:p>
            <a:r>
              <a:rPr lang="de-DE" dirty="0" smtClean="0"/>
              <a:t>Depression </a:t>
            </a:r>
            <a:r>
              <a:rPr lang="de-DE" dirty="0" err="1" smtClean="0"/>
              <a:t>is</a:t>
            </a:r>
            <a:r>
              <a:rPr lang="de-DE" dirty="0" smtClean="0"/>
              <a:t> a </a:t>
            </a:r>
            <a:r>
              <a:rPr lang="de-DE" dirty="0" err="1" smtClean="0"/>
              <a:t>highly</a:t>
            </a:r>
            <a:r>
              <a:rPr lang="de-DE" dirty="0" smtClean="0"/>
              <a:t> </a:t>
            </a:r>
            <a:r>
              <a:rPr lang="de-DE" dirty="0" err="1" smtClean="0"/>
              <a:t>comorbid</a:t>
            </a:r>
            <a:r>
              <a:rPr lang="de-DE" dirty="0" smtClean="0"/>
              <a:t> </a:t>
            </a:r>
            <a:r>
              <a:rPr lang="de-DE" dirty="0" err="1" smtClean="0"/>
              <a:t>condition</a:t>
            </a:r>
            <a:endParaRPr lang="de-DE" dirty="0" smtClean="0"/>
          </a:p>
          <a:p>
            <a:r>
              <a:rPr lang="de-DE" dirty="0" err="1" smtClean="0"/>
              <a:t>Traditionally</a:t>
            </a:r>
            <a:r>
              <a:rPr lang="de-DE" dirty="0" smtClean="0"/>
              <a:t>, a </a:t>
            </a:r>
            <a:r>
              <a:rPr lang="de-DE" dirty="0" err="1" smtClean="0"/>
              <a:t>patient</a:t>
            </a:r>
            <a:r>
              <a:rPr lang="de-DE" dirty="0" smtClean="0"/>
              <a:t> </a:t>
            </a:r>
            <a:r>
              <a:rPr lang="de-DE" dirty="0" err="1" smtClean="0"/>
              <a:t>is</a:t>
            </a:r>
            <a:r>
              <a:rPr lang="de-DE" dirty="0" smtClean="0"/>
              <a:t> </a:t>
            </a:r>
            <a:r>
              <a:rPr lang="de-DE" dirty="0" err="1" smtClean="0"/>
              <a:t>understood</a:t>
            </a:r>
            <a:r>
              <a:rPr lang="de-DE" dirty="0" smtClean="0"/>
              <a:t> </a:t>
            </a:r>
            <a:r>
              <a:rPr lang="de-DE" dirty="0" err="1" smtClean="0"/>
              <a:t>to</a:t>
            </a:r>
            <a:r>
              <a:rPr lang="de-DE" dirty="0" smtClean="0"/>
              <a:t> </a:t>
            </a:r>
            <a:r>
              <a:rPr lang="de-DE" dirty="0" err="1" smtClean="0"/>
              <a:t>have</a:t>
            </a:r>
            <a:r>
              <a:rPr lang="de-DE" dirty="0" smtClean="0"/>
              <a:t> 2 separate </a:t>
            </a:r>
            <a:r>
              <a:rPr lang="de-DE" dirty="0" err="1" smtClean="0"/>
              <a:t>diseases</a:t>
            </a:r>
            <a:r>
              <a:rPr lang="de-DE" dirty="0" smtClean="0"/>
              <a:t>; </a:t>
            </a:r>
            <a:r>
              <a:rPr lang="de-DE" dirty="0" err="1" smtClean="0"/>
              <a:t>explained</a:t>
            </a:r>
            <a:r>
              <a:rPr lang="de-DE" dirty="0" smtClean="0"/>
              <a:t> </a:t>
            </a:r>
            <a:r>
              <a:rPr lang="de-DE" dirty="0" err="1" smtClean="0"/>
              <a:t>by</a:t>
            </a:r>
            <a:r>
              <a:rPr lang="de-DE" dirty="0" smtClean="0"/>
              <a:t> </a:t>
            </a:r>
            <a:r>
              <a:rPr lang="en-US" dirty="0" smtClean="0"/>
              <a:t>general </a:t>
            </a:r>
            <a:r>
              <a:rPr lang="en-US" dirty="0"/>
              <a:t>susceptibility towards negative affect, or by shared genes that predispose for both disorders </a:t>
            </a:r>
            <a:endParaRPr lang="de-DE" dirty="0" smtClean="0"/>
          </a:p>
          <a:p>
            <a:r>
              <a:rPr lang="de-DE" dirty="0" smtClean="0"/>
              <a:t>But MD </a:t>
            </a:r>
            <a:r>
              <a:rPr lang="de-DE" dirty="0" err="1" smtClean="0"/>
              <a:t>and</a:t>
            </a:r>
            <a:r>
              <a:rPr lang="de-DE" dirty="0" smtClean="0"/>
              <a:t> </a:t>
            </a:r>
            <a:r>
              <a:rPr lang="de-DE" dirty="0" err="1" smtClean="0"/>
              <a:t>other</a:t>
            </a:r>
            <a:r>
              <a:rPr lang="de-DE" dirty="0" smtClean="0"/>
              <a:t> </a:t>
            </a:r>
            <a:r>
              <a:rPr lang="de-DE" dirty="0" err="1" smtClean="0"/>
              <a:t>diagnoses</a:t>
            </a:r>
            <a:r>
              <a:rPr lang="de-DE" dirty="0" smtClean="0"/>
              <a:t> </a:t>
            </a:r>
            <a:r>
              <a:rPr lang="de-DE" dirty="0" err="1" smtClean="0"/>
              <a:t>overlap</a:t>
            </a:r>
            <a:r>
              <a:rPr lang="de-DE" dirty="0" smtClean="0"/>
              <a:t> </a:t>
            </a:r>
            <a:r>
              <a:rPr lang="de-DE" dirty="0" err="1" smtClean="0"/>
              <a:t>substantially</a:t>
            </a:r>
            <a:r>
              <a:rPr lang="de-DE" dirty="0" smtClean="0"/>
              <a:t> in </a:t>
            </a:r>
            <a:r>
              <a:rPr lang="de-DE" dirty="0" err="1" smtClean="0"/>
              <a:t>their</a:t>
            </a:r>
            <a:r>
              <a:rPr lang="de-DE" dirty="0" smtClean="0"/>
              <a:t> </a:t>
            </a:r>
            <a:r>
              <a:rPr lang="de-DE" dirty="0" err="1" smtClean="0"/>
              <a:t>symptoms</a:t>
            </a:r>
            <a:r>
              <a:rPr lang="de-DE" dirty="0"/>
              <a:t>: </a:t>
            </a:r>
          </a:p>
          <a:p>
            <a:pPr lvl="1"/>
            <a:r>
              <a:rPr lang="de-DE" dirty="0" smtClean="0"/>
              <a:t>MD &amp; GAD: '</a:t>
            </a:r>
            <a:r>
              <a:rPr lang="de-DE" dirty="0" err="1" smtClean="0"/>
              <a:t>sleep</a:t>
            </a:r>
            <a:r>
              <a:rPr lang="de-DE" dirty="0" smtClean="0"/>
              <a:t> </a:t>
            </a:r>
            <a:r>
              <a:rPr lang="de-DE" dirty="0" err="1" smtClean="0"/>
              <a:t>problems</a:t>
            </a:r>
            <a:r>
              <a:rPr lang="de-DE" dirty="0" smtClean="0"/>
              <a:t>', '</a:t>
            </a:r>
            <a:r>
              <a:rPr lang="de-DE" dirty="0" err="1" smtClean="0"/>
              <a:t>fatigue</a:t>
            </a:r>
            <a:r>
              <a:rPr lang="de-DE" dirty="0" smtClean="0"/>
              <a:t>', '</a:t>
            </a:r>
            <a:r>
              <a:rPr lang="de-DE" dirty="0" err="1" smtClean="0"/>
              <a:t>concentration</a:t>
            </a:r>
            <a:r>
              <a:rPr lang="de-DE" dirty="0" smtClean="0"/>
              <a:t> </a:t>
            </a:r>
            <a:r>
              <a:rPr lang="de-DE" dirty="0" err="1" smtClean="0"/>
              <a:t>problems</a:t>
            </a:r>
            <a:r>
              <a:rPr lang="de-DE" dirty="0"/>
              <a:t>'</a:t>
            </a:r>
            <a:r>
              <a:rPr lang="de-DE" dirty="0" smtClean="0"/>
              <a:t>, </a:t>
            </a:r>
            <a:r>
              <a:rPr lang="de-DE" dirty="0" err="1"/>
              <a:t>and</a:t>
            </a:r>
            <a:r>
              <a:rPr lang="de-DE" dirty="0"/>
              <a:t> </a:t>
            </a:r>
            <a:r>
              <a:rPr lang="de-DE" dirty="0" smtClean="0"/>
              <a:t>'</a:t>
            </a:r>
            <a:r>
              <a:rPr lang="de-DE" dirty="0" err="1" smtClean="0"/>
              <a:t>psychomotor</a:t>
            </a:r>
            <a:r>
              <a:rPr lang="de-DE" dirty="0" smtClean="0"/>
              <a:t> </a:t>
            </a:r>
            <a:r>
              <a:rPr lang="de-DE" dirty="0" err="1" smtClean="0"/>
              <a:t>agitation</a:t>
            </a:r>
            <a:r>
              <a:rPr lang="de-DE" dirty="0" smtClean="0"/>
              <a:t>'</a:t>
            </a:r>
          </a:p>
          <a:p>
            <a:pPr lvl="1"/>
            <a:r>
              <a:rPr lang="de-DE" dirty="0" smtClean="0"/>
              <a:t>MD &amp; PTSD: '</a:t>
            </a:r>
            <a:r>
              <a:rPr lang="de-DE" dirty="0" err="1" smtClean="0"/>
              <a:t>loss</a:t>
            </a:r>
            <a:r>
              <a:rPr lang="de-DE" dirty="0" smtClean="0"/>
              <a:t> </a:t>
            </a:r>
            <a:r>
              <a:rPr lang="de-DE" dirty="0" err="1"/>
              <a:t>of</a:t>
            </a:r>
            <a:r>
              <a:rPr lang="de-DE" dirty="0"/>
              <a:t> </a:t>
            </a:r>
            <a:r>
              <a:rPr lang="de-DE" dirty="0" err="1" smtClean="0"/>
              <a:t>interest</a:t>
            </a:r>
            <a:r>
              <a:rPr lang="de-DE" dirty="0" smtClean="0"/>
              <a:t>', '</a:t>
            </a:r>
            <a:r>
              <a:rPr lang="de-DE" dirty="0" err="1" smtClean="0"/>
              <a:t>concentration</a:t>
            </a:r>
            <a:r>
              <a:rPr lang="de-DE" dirty="0" smtClean="0"/>
              <a:t> </a:t>
            </a:r>
            <a:r>
              <a:rPr lang="de-DE" dirty="0" err="1" smtClean="0"/>
              <a:t>problems</a:t>
            </a:r>
            <a:r>
              <a:rPr lang="de-DE" dirty="0"/>
              <a:t>'</a:t>
            </a:r>
            <a:r>
              <a:rPr lang="de-DE" dirty="0" smtClean="0"/>
              <a:t>, '</a:t>
            </a:r>
            <a:r>
              <a:rPr lang="de-DE" dirty="0" err="1" smtClean="0"/>
              <a:t>sleep</a:t>
            </a:r>
            <a:r>
              <a:rPr lang="de-DE" dirty="0" smtClean="0"/>
              <a:t> </a:t>
            </a:r>
            <a:r>
              <a:rPr lang="de-DE" dirty="0" err="1" smtClean="0"/>
              <a:t>problems</a:t>
            </a:r>
            <a:r>
              <a:rPr lang="de-DE" dirty="0" smtClean="0"/>
              <a:t>', '</a:t>
            </a:r>
            <a:r>
              <a:rPr lang="de-DE" dirty="0" err="1" smtClean="0"/>
              <a:t>low</a:t>
            </a:r>
            <a:r>
              <a:rPr lang="de-DE" dirty="0" smtClean="0"/>
              <a:t> </a:t>
            </a:r>
            <a:r>
              <a:rPr lang="de-DE" dirty="0" err="1" smtClean="0"/>
              <a:t>mood</a:t>
            </a:r>
            <a:r>
              <a:rPr lang="de-DE" dirty="0" smtClean="0"/>
              <a:t>', </a:t>
            </a:r>
            <a:r>
              <a:rPr lang="de-DE" dirty="0" err="1"/>
              <a:t>and</a:t>
            </a:r>
            <a:r>
              <a:rPr lang="de-DE" dirty="0"/>
              <a:t> </a:t>
            </a:r>
            <a:r>
              <a:rPr lang="de-DE" dirty="0" smtClean="0"/>
              <a:t>'</a:t>
            </a:r>
            <a:r>
              <a:rPr lang="de-DE" dirty="0" err="1" smtClean="0"/>
              <a:t>self-blame</a:t>
            </a:r>
            <a:r>
              <a:rPr lang="de-DE" dirty="0" smtClean="0"/>
              <a:t>' </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79</a:t>
            </a:fld>
            <a:endParaRPr lang="en-US"/>
          </a:p>
        </p:txBody>
      </p:sp>
    </p:spTree>
    <p:extLst>
      <p:ext uri="{BB962C8B-B14F-4D97-AF65-F5344CB8AC3E}">
        <p14:creationId xmlns:p14="http://schemas.microsoft.com/office/powerpoint/2010/main" val="85876547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Results</a:t>
            </a:r>
            <a:endParaRPr lang="en-US" dirty="0"/>
          </a:p>
        </p:txBody>
      </p:sp>
      <p:sp>
        <p:nvSpPr>
          <p:cNvPr id="3" name="Content Placeholder 2"/>
          <p:cNvSpPr>
            <a:spLocks noGrp="1"/>
          </p:cNvSpPr>
          <p:nvPr>
            <p:ph idx="1"/>
          </p:nvPr>
        </p:nvSpPr>
        <p:spPr/>
        <p:txBody>
          <a:bodyPr>
            <a:normAutofit/>
          </a:bodyPr>
          <a:lstStyle/>
          <a:p>
            <a:r>
              <a:rPr lang="de-DE" dirty="0" err="1" smtClean="0"/>
              <a:t>No</a:t>
            </a:r>
            <a:r>
              <a:rPr lang="de-DE" dirty="0" smtClean="0"/>
              <a:t> </a:t>
            </a:r>
            <a:r>
              <a:rPr lang="de-DE" dirty="0" err="1" smtClean="0"/>
              <a:t>differences</a:t>
            </a:r>
            <a:r>
              <a:rPr lang="de-DE" dirty="0" smtClean="0"/>
              <a:t> at all </a:t>
            </a:r>
            <a:r>
              <a:rPr lang="de-DE" dirty="0" err="1" smtClean="0"/>
              <a:t>between</a:t>
            </a:r>
            <a:r>
              <a:rPr lang="de-DE" dirty="0" smtClean="0"/>
              <a:t> </a:t>
            </a:r>
            <a:r>
              <a:rPr lang="de-DE" dirty="0" err="1" smtClean="0"/>
              <a:t>genomes</a:t>
            </a:r>
            <a:r>
              <a:rPr lang="de-DE" dirty="0" smtClean="0"/>
              <a:t> </a:t>
            </a:r>
            <a:r>
              <a:rPr lang="de-DE" dirty="0" err="1" smtClean="0"/>
              <a:t>of</a:t>
            </a:r>
            <a:r>
              <a:rPr lang="de-DE" dirty="0" smtClean="0"/>
              <a:t> </a:t>
            </a:r>
            <a:r>
              <a:rPr lang="de-DE" dirty="0" err="1" smtClean="0"/>
              <a:t>depressed</a:t>
            </a:r>
            <a:r>
              <a:rPr lang="de-DE" dirty="0" smtClean="0"/>
              <a:t> </a:t>
            </a:r>
            <a:r>
              <a:rPr lang="de-DE" dirty="0" err="1" smtClean="0"/>
              <a:t>group</a:t>
            </a:r>
            <a:r>
              <a:rPr lang="de-DE" dirty="0" smtClean="0"/>
              <a:t> </a:t>
            </a:r>
            <a:r>
              <a:rPr lang="de-DE" dirty="0" err="1" smtClean="0"/>
              <a:t>and</a:t>
            </a:r>
            <a:r>
              <a:rPr lang="de-DE" dirty="0" smtClean="0"/>
              <a:t> </a:t>
            </a:r>
            <a:r>
              <a:rPr lang="de-DE" dirty="0" err="1" smtClean="0"/>
              <a:t>control</a:t>
            </a:r>
            <a:r>
              <a:rPr lang="de-DE" dirty="0" smtClean="0"/>
              <a:t> </a:t>
            </a:r>
            <a:r>
              <a:rPr lang="de-DE" dirty="0" err="1" smtClean="0"/>
              <a:t>group</a:t>
            </a:r>
            <a:r>
              <a:rPr lang="de-DE" dirty="0" smtClean="0"/>
              <a:t> </a:t>
            </a:r>
            <a:endParaRPr lang="de-DE"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a:t>
            </a:fld>
            <a:endParaRPr lang="en-US"/>
          </a:p>
        </p:txBody>
      </p:sp>
      <p:pic>
        <p:nvPicPr>
          <p:cNvPr id="7" name="Picture 6" descr="depressive 1"/>
          <p:cNvPicPr>
            <a:picLocks noChangeAspect="1" noChangeArrowheads="1"/>
          </p:cNvPicPr>
          <p:nvPr/>
        </p:nvPicPr>
        <p:blipFill>
          <a:blip r:embed="rId2"/>
          <a:srcRect/>
          <a:stretch>
            <a:fillRect/>
          </a:stretch>
        </p:blipFill>
        <p:spPr bwMode="auto">
          <a:xfrm>
            <a:off x="1816100" y="2981330"/>
            <a:ext cx="2305050" cy="1727200"/>
          </a:xfrm>
          <a:prstGeom prst="rect">
            <a:avLst/>
          </a:prstGeom>
          <a:noFill/>
        </p:spPr>
      </p:pic>
      <p:pic>
        <p:nvPicPr>
          <p:cNvPr id="8" name="Picture 7" descr="happy 4"/>
          <p:cNvPicPr>
            <a:picLocks noChangeAspect="1" noChangeArrowheads="1"/>
          </p:cNvPicPr>
          <p:nvPr/>
        </p:nvPicPr>
        <p:blipFill>
          <a:blip r:embed="rId3"/>
          <a:srcRect/>
          <a:stretch>
            <a:fillRect/>
          </a:stretch>
        </p:blipFill>
        <p:spPr bwMode="auto">
          <a:xfrm>
            <a:off x="4759325" y="2981330"/>
            <a:ext cx="2808287" cy="1717675"/>
          </a:xfrm>
          <a:prstGeom prst="rect">
            <a:avLst/>
          </a:prstGeom>
          <a:noFill/>
          <a:ln w="9525">
            <a:noFill/>
            <a:miter lim="800000"/>
            <a:headEnd/>
            <a:tailEnd/>
          </a:ln>
        </p:spPr>
      </p:pic>
      <p:pic>
        <p:nvPicPr>
          <p:cNvPr id="9" name="Picture 2" descr="C:\Users\u0097060\Dropbox\Research\Conferences, Seminars, Workshops\2015-02 LIPS\gen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1" y="4863269"/>
            <a:ext cx="1403350" cy="13986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u0097060\Dropbox\Research\Conferences, Seminars, Workshops\2015-02 LIPS\gen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6750" y="4863269"/>
            <a:ext cx="1403350" cy="1398672"/>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u0097060\Dropbox\Research\Conferences, Seminars, Workshops\2015-02 LIPS\equ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0" y="5091113"/>
            <a:ext cx="1073150" cy="107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421661"/>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1. </a:t>
            </a:r>
            <a:r>
              <a:rPr lang="de-DE" dirty="0" err="1" smtClean="0"/>
              <a:t>Comorbidity</a:t>
            </a:r>
            <a:r>
              <a:rPr lang="de-DE" dirty="0" smtClean="0"/>
              <a:t> </a:t>
            </a:r>
            <a:r>
              <a:rPr lang="de-DE" dirty="0" err="1" smtClean="0"/>
              <a:t>research</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80</a:t>
            </a:fld>
            <a:endParaRPr lang="en-US"/>
          </a:p>
        </p:txBody>
      </p:sp>
      <p:pic>
        <p:nvPicPr>
          <p:cNvPr id="9218" name="Picture 2" descr="C:\Users\u0097060\Dropbox\Research\Conferences, Seminars, Workshops\2015-02 LIPS\comorb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7795" y="1503363"/>
            <a:ext cx="6081713" cy="40435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10300" y="6361668"/>
            <a:ext cx="2111925" cy="369332"/>
          </a:xfrm>
          <a:prstGeom prst="rect">
            <a:avLst/>
          </a:prstGeom>
          <a:noFill/>
        </p:spPr>
        <p:txBody>
          <a:bodyPr wrap="none" rtlCol="0">
            <a:spAutoFit/>
          </a:bodyPr>
          <a:lstStyle/>
          <a:p>
            <a:r>
              <a:rPr lang="de-DE" dirty="0" smtClean="0">
                <a:solidFill>
                  <a:schemeClr val="bg1">
                    <a:lumMod val="65000"/>
                  </a:schemeClr>
                </a:solidFill>
              </a:rPr>
              <a:t>(Cramer et al., 2010)</a:t>
            </a:r>
            <a:endParaRPr lang="en-US" dirty="0">
              <a:solidFill>
                <a:schemeClr val="bg1">
                  <a:lumMod val="65000"/>
                </a:schemeClr>
              </a:solidFill>
            </a:endParaRPr>
          </a:p>
        </p:txBody>
      </p:sp>
    </p:spTree>
    <p:extLst>
      <p:ext uri="{BB962C8B-B14F-4D97-AF65-F5344CB8AC3E}">
        <p14:creationId xmlns:p14="http://schemas.microsoft.com/office/powerpoint/2010/main" val="1490372141"/>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 </a:t>
            </a:r>
            <a:r>
              <a:rPr lang="de-DE" dirty="0" err="1"/>
              <a:t>Comorbidity</a:t>
            </a:r>
            <a:r>
              <a:rPr lang="de-DE" dirty="0"/>
              <a:t> </a:t>
            </a:r>
            <a:r>
              <a:rPr lang="de-DE" dirty="0" err="1"/>
              <a:t>research</a:t>
            </a:r>
            <a:endParaRPr lang="en-US" dirty="0"/>
          </a:p>
        </p:txBody>
      </p:sp>
      <p:sp>
        <p:nvSpPr>
          <p:cNvPr id="3" name="Content Placeholder 2"/>
          <p:cNvSpPr>
            <a:spLocks noGrp="1"/>
          </p:cNvSpPr>
          <p:nvPr>
            <p:ph idx="1"/>
          </p:nvPr>
        </p:nvSpPr>
        <p:spPr/>
        <p:txBody>
          <a:bodyPr/>
          <a:lstStyle/>
          <a:p>
            <a:r>
              <a:rPr lang="de-DE" dirty="0" smtClean="0"/>
              <a:t>MD </a:t>
            </a:r>
            <a:r>
              <a:rPr lang="de-DE" dirty="0" err="1"/>
              <a:t>and</a:t>
            </a:r>
            <a:r>
              <a:rPr lang="de-DE" dirty="0"/>
              <a:t> </a:t>
            </a:r>
            <a:r>
              <a:rPr lang="de-DE" dirty="0" smtClean="0"/>
              <a:t>GAD </a:t>
            </a:r>
            <a:r>
              <a:rPr lang="de-DE" dirty="0" err="1" smtClean="0"/>
              <a:t>overlap</a:t>
            </a:r>
            <a:r>
              <a:rPr lang="de-DE" dirty="0" smtClean="0"/>
              <a:t> </a:t>
            </a:r>
            <a:r>
              <a:rPr lang="de-DE" dirty="0" err="1"/>
              <a:t>substantially</a:t>
            </a:r>
            <a:r>
              <a:rPr lang="de-DE" dirty="0"/>
              <a:t> </a:t>
            </a:r>
            <a:r>
              <a:rPr lang="de-DE" dirty="0" err="1"/>
              <a:t>and</a:t>
            </a:r>
            <a:r>
              <a:rPr lang="de-DE" dirty="0"/>
              <a:t> do not </a:t>
            </a:r>
            <a:r>
              <a:rPr lang="de-DE" dirty="0" err="1"/>
              <a:t>have</a:t>
            </a:r>
            <a:r>
              <a:rPr lang="de-DE" dirty="0"/>
              <a:t> </a:t>
            </a:r>
            <a:r>
              <a:rPr lang="de-DE" dirty="0" err="1" smtClean="0"/>
              <a:t>clear</a:t>
            </a:r>
            <a:r>
              <a:rPr lang="de-DE" dirty="0" smtClean="0"/>
              <a:t> </a:t>
            </a:r>
            <a:r>
              <a:rPr lang="de-DE" dirty="0" err="1" smtClean="0"/>
              <a:t>boundaries</a:t>
            </a:r>
            <a:endParaRPr lang="de-DE" dirty="0"/>
          </a:p>
          <a:p>
            <a:r>
              <a:rPr lang="de-DE" dirty="0"/>
              <a:t>Bridge </a:t>
            </a:r>
            <a:r>
              <a:rPr lang="de-DE" dirty="0" err="1"/>
              <a:t>symptoms</a:t>
            </a:r>
            <a:r>
              <a:rPr lang="de-DE" dirty="0"/>
              <a:t> </a:t>
            </a:r>
            <a:r>
              <a:rPr lang="de-DE" dirty="0" smtClean="0"/>
              <a:t>such </a:t>
            </a:r>
            <a:r>
              <a:rPr lang="de-DE" dirty="0" err="1" smtClean="0"/>
              <a:t>as</a:t>
            </a:r>
            <a:r>
              <a:rPr lang="de-DE" dirty="0" smtClean="0"/>
              <a:t> '</a:t>
            </a:r>
            <a:r>
              <a:rPr lang="de-DE" dirty="0" err="1" smtClean="0"/>
              <a:t>insomnia</a:t>
            </a:r>
            <a:r>
              <a:rPr lang="de-DE" dirty="0" smtClean="0"/>
              <a:t>' </a:t>
            </a:r>
            <a:r>
              <a:rPr lang="de-DE" dirty="0" err="1" smtClean="0"/>
              <a:t>transfer</a:t>
            </a:r>
            <a:r>
              <a:rPr lang="de-DE" dirty="0" smtClean="0"/>
              <a:t> </a:t>
            </a:r>
            <a:r>
              <a:rPr lang="de-DE" dirty="0" err="1"/>
              <a:t>the</a:t>
            </a:r>
            <a:r>
              <a:rPr lang="de-DE" dirty="0"/>
              <a:t> </a:t>
            </a:r>
            <a:r>
              <a:rPr lang="de-DE" dirty="0" err="1"/>
              <a:t>activation</a:t>
            </a:r>
            <a:r>
              <a:rPr lang="de-DE" dirty="0"/>
              <a:t> </a:t>
            </a:r>
            <a:r>
              <a:rPr lang="de-DE" dirty="0" err="1"/>
              <a:t>of</a:t>
            </a:r>
            <a:r>
              <a:rPr lang="de-DE" dirty="0"/>
              <a:t> </a:t>
            </a:r>
            <a:r>
              <a:rPr lang="de-DE" dirty="0" err="1"/>
              <a:t>one</a:t>
            </a:r>
            <a:r>
              <a:rPr lang="de-DE" dirty="0"/>
              <a:t> </a:t>
            </a:r>
            <a:r>
              <a:rPr lang="de-DE" dirty="0" err="1"/>
              <a:t>part</a:t>
            </a:r>
            <a:r>
              <a:rPr lang="de-DE" dirty="0"/>
              <a:t> </a:t>
            </a:r>
            <a:r>
              <a:rPr lang="de-DE" dirty="0" err="1"/>
              <a:t>of</a:t>
            </a:r>
            <a:r>
              <a:rPr lang="de-DE" dirty="0"/>
              <a:t> </a:t>
            </a:r>
            <a:r>
              <a:rPr lang="de-DE" dirty="0" err="1"/>
              <a:t>the</a:t>
            </a:r>
            <a:r>
              <a:rPr lang="de-DE" dirty="0"/>
              <a:t> </a:t>
            </a:r>
            <a:r>
              <a:rPr lang="de-DE" dirty="0" err="1"/>
              <a:t>network</a:t>
            </a:r>
            <a:r>
              <a:rPr lang="de-DE" dirty="0"/>
              <a:t> </a:t>
            </a:r>
            <a:r>
              <a:rPr lang="de-DE" dirty="0" err="1"/>
              <a:t>to</a:t>
            </a:r>
            <a:r>
              <a:rPr lang="de-DE" dirty="0"/>
              <a:t> </a:t>
            </a:r>
            <a:r>
              <a:rPr lang="de-DE" dirty="0" err="1"/>
              <a:t>the</a:t>
            </a:r>
            <a:r>
              <a:rPr lang="de-DE" dirty="0"/>
              <a:t> </a:t>
            </a:r>
            <a:r>
              <a:rPr lang="de-DE" dirty="0" err="1"/>
              <a:t>other</a:t>
            </a:r>
            <a:r>
              <a:rPr lang="de-DE" dirty="0"/>
              <a:t> </a:t>
            </a:r>
            <a:r>
              <a:rPr lang="de-DE" dirty="0" err="1"/>
              <a:t>part</a:t>
            </a:r>
            <a:endParaRPr lang="de-DE" dirty="0"/>
          </a:p>
          <a:p>
            <a:r>
              <a:rPr lang="en-US" dirty="0" smtClean="0"/>
              <a:t>Remember from before: </a:t>
            </a:r>
          </a:p>
          <a:p>
            <a:pPr lvl="1"/>
            <a:r>
              <a:rPr lang="en-US" dirty="0"/>
              <a:t>"</a:t>
            </a:r>
            <a:r>
              <a:rPr lang="en-US" dirty="0" smtClean="0"/>
              <a:t>Associations </a:t>
            </a:r>
            <a:r>
              <a:rPr lang="en-US" dirty="0"/>
              <a:t>of genetic markers with particular mental disorders are small at best, and often not specific to one </a:t>
            </a:r>
            <a:r>
              <a:rPr lang="en-US" dirty="0" smtClean="0"/>
              <a:t>diagnosis"</a:t>
            </a:r>
          </a:p>
          <a:p>
            <a:r>
              <a:rPr lang="de-DE" dirty="0" smtClean="0"/>
              <a:t>This </a:t>
            </a:r>
            <a:r>
              <a:rPr lang="de-DE" dirty="0" err="1" smtClean="0"/>
              <a:t>is</a:t>
            </a:r>
            <a:r>
              <a:rPr lang="de-DE" dirty="0" smtClean="0"/>
              <a:t> </a:t>
            </a:r>
            <a:r>
              <a:rPr lang="de-DE" dirty="0" err="1" smtClean="0"/>
              <a:t>exactly</a:t>
            </a:r>
            <a:r>
              <a:rPr lang="de-DE" dirty="0" smtClean="0"/>
              <a:t> </a:t>
            </a:r>
            <a:r>
              <a:rPr lang="de-DE" dirty="0" err="1" smtClean="0"/>
              <a:t>what</a:t>
            </a:r>
            <a:r>
              <a:rPr lang="de-DE" dirty="0" smtClean="0"/>
              <a:t> </a:t>
            </a:r>
            <a:r>
              <a:rPr lang="de-DE" dirty="0" err="1" smtClean="0"/>
              <a:t>we</a:t>
            </a:r>
            <a:r>
              <a:rPr lang="de-DE" dirty="0" smtClean="0"/>
              <a:t> </a:t>
            </a:r>
            <a:r>
              <a:rPr lang="de-DE" dirty="0" err="1" smtClean="0"/>
              <a:t>would</a:t>
            </a:r>
            <a:r>
              <a:rPr lang="de-DE" dirty="0" smtClean="0"/>
              <a:t> </a:t>
            </a:r>
            <a:r>
              <a:rPr lang="de-DE" dirty="0" err="1" smtClean="0"/>
              <a:t>expect</a:t>
            </a:r>
            <a:r>
              <a:rPr lang="de-DE" dirty="0" smtClean="0"/>
              <a:t> </a:t>
            </a:r>
            <a:r>
              <a:rPr lang="de-DE" dirty="0" err="1" smtClean="0"/>
              <a:t>considering</a:t>
            </a:r>
            <a:r>
              <a:rPr lang="de-DE" dirty="0" smtClean="0"/>
              <a:t> </a:t>
            </a:r>
            <a:r>
              <a:rPr lang="de-DE" dirty="0" err="1" smtClean="0"/>
              <a:t>that</a:t>
            </a:r>
            <a:r>
              <a:rPr lang="de-DE" dirty="0" smtClean="0"/>
              <a:t> </a:t>
            </a:r>
          </a:p>
          <a:p>
            <a:pPr lvl="1"/>
            <a:r>
              <a:rPr lang="de-DE" dirty="0" smtClean="0"/>
              <a:t>different </a:t>
            </a:r>
            <a:r>
              <a:rPr lang="de-DE" dirty="0" err="1" smtClean="0"/>
              <a:t>symptoms</a:t>
            </a:r>
            <a:r>
              <a:rPr lang="de-DE" dirty="0" smtClean="0"/>
              <a:t> </a:t>
            </a:r>
            <a:r>
              <a:rPr lang="de-DE" dirty="0" err="1" smtClean="0"/>
              <a:t>may</a:t>
            </a:r>
            <a:r>
              <a:rPr lang="de-DE" dirty="0" smtClean="0"/>
              <a:t> </a:t>
            </a:r>
            <a:r>
              <a:rPr lang="de-DE" dirty="0" err="1" smtClean="0"/>
              <a:t>have</a:t>
            </a:r>
            <a:r>
              <a:rPr lang="de-DE" dirty="0" smtClean="0"/>
              <a:t> different </a:t>
            </a:r>
            <a:r>
              <a:rPr lang="de-DE" dirty="0" err="1" smtClean="0"/>
              <a:t>underlying</a:t>
            </a:r>
            <a:r>
              <a:rPr lang="de-DE" dirty="0" smtClean="0"/>
              <a:t> </a:t>
            </a:r>
            <a:r>
              <a:rPr lang="de-DE" dirty="0" err="1" smtClean="0"/>
              <a:t>genetics</a:t>
            </a:r>
            <a:endParaRPr lang="de-DE" dirty="0" smtClean="0"/>
          </a:p>
          <a:p>
            <a:pPr lvl="1"/>
            <a:r>
              <a:rPr lang="de-DE" dirty="0"/>
              <a:t>d</a:t>
            </a:r>
            <a:r>
              <a:rPr lang="de-DE" dirty="0" smtClean="0"/>
              <a:t>ifferent </a:t>
            </a:r>
            <a:r>
              <a:rPr lang="de-DE" dirty="0" err="1" smtClean="0"/>
              <a:t>diagnoses</a:t>
            </a:r>
            <a:r>
              <a:rPr lang="de-DE" dirty="0" smtClean="0"/>
              <a:t> </a:t>
            </a:r>
            <a:r>
              <a:rPr lang="de-DE" dirty="0" err="1" smtClean="0"/>
              <a:t>overlap</a:t>
            </a:r>
            <a:r>
              <a:rPr lang="de-DE" dirty="0" smtClean="0"/>
              <a:t> in </a:t>
            </a:r>
            <a:r>
              <a:rPr lang="de-DE" dirty="0" err="1" smtClean="0"/>
              <a:t>their</a:t>
            </a:r>
            <a:r>
              <a:rPr lang="de-DE" dirty="0" smtClean="0"/>
              <a:t> </a:t>
            </a:r>
            <a:r>
              <a:rPr lang="de-DE" dirty="0" err="1" smtClean="0"/>
              <a:t>symptoms</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81</a:t>
            </a:fld>
            <a:endParaRPr lang="en-US"/>
          </a:p>
        </p:txBody>
      </p:sp>
    </p:spTree>
    <p:extLst>
      <p:ext uri="{BB962C8B-B14F-4D97-AF65-F5344CB8AC3E}">
        <p14:creationId xmlns:p14="http://schemas.microsoft.com/office/powerpoint/2010/main" val="95362601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1. </a:t>
            </a:r>
            <a:r>
              <a:rPr lang="de-DE" dirty="0" err="1"/>
              <a:t>Comorbidity</a:t>
            </a:r>
            <a:r>
              <a:rPr lang="de-DE" dirty="0"/>
              <a:t> </a:t>
            </a:r>
            <a:r>
              <a:rPr lang="de-DE" dirty="0" err="1"/>
              <a:t>research</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82</a:t>
            </a:fld>
            <a:endParaRPr lang="en-US"/>
          </a:p>
        </p:txBody>
      </p:sp>
      <p:pic>
        <p:nvPicPr>
          <p:cNvPr id="18434" name="Picture 2" descr="C:\Users\u0097060\Dropbox\Research\Conferences, Seminars, Workshops\2015-02 LIPS\networkful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401" y="1289985"/>
            <a:ext cx="5312426" cy="50663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2152" y="6361668"/>
            <a:ext cx="2857385" cy="369332"/>
          </a:xfrm>
          <a:prstGeom prst="rect">
            <a:avLst/>
          </a:prstGeom>
          <a:noFill/>
        </p:spPr>
        <p:txBody>
          <a:bodyPr wrap="none" rtlCol="0">
            <a:spAutoFit/>
          </a:bodyPr>
          <a:lstStyle/>
          <a:p>
            <a:r>
              <a:rPr lang="de-DE" dirty="0" smtClean="0">
                <a:solidFill>
                  <a:schemeClr val="bg1">
                    <a:lumMod val="65000"/>
                  </a:schemeClr>
                </a:solidFill>
              </a:rPr>
              <a:t>(</a:t>
            </a:r>
            <a:r>
              <a:rPr lang="de-DE" dirty="0" err="1" smtClean="0">
                <a:solidFill>
                  <a:schemeClr val="bg1">
                    <a:lumMod val="65000"/>
                  </a:schemeClr>
                </a:solidFill>
              </a:rPr>
              <a:t>Goekoop</a:t>
            </a:r>
            <a:r>
              <a:rPr lang="de-DE" dirty="0" smtClean="0">
                <a:solidFill>
                  <a:schemeClr val="bg1">
                    <a:lumMod val="65000"/>
                  </a:schemeClr>
                </a:solidFill>
              </a:rPr>
              <a:t> &amp; </a:t>
            </a:r>
            <a:r>
              <a:rPr lang="de-DE" dirty="0" err="1" smtClean="0">
                <a:solidFill>
                  <a:schemeClr val="bg1">
                    <a:lumMod val="65000"/>
                  </a:schemeClr>
                </a:solidFill>
              </a:rPr>
              <a:t>Goekoop</a:t>
            </a:r>
            <a:r>
              <a:rPr lang="de-DE" dirty="0" smtClean="0">
                <a:solidFill>
                  <a:schemeClr val="bg1">
                    <a:lumMod val="65000"/>
                  </a:schemeClr>
                </a:solidFill>
              </a:rPr>
              <a:t>, 2014)</a:t>
            </a:r>
            <a:endParaRPr lang="en-US" dirty="0">
              <a:solidFill>
                <a:schemeClr val="bg1">
                  <a:lumMod val="65000"/>
                </a:schemeClr>
              </a:solidFill>
            </a:endParaRPr>
          </a:p>
        </p:txBody>
      </p:sp>
    </p:spTree>
    <p:extLst>
      <p:ext uri="{BB962C8B-B14F-4D97-AF65-F5344CB8AC3E}">
        <p14:creationId xmlns:p14="http://schemas.microsoft.com/office/powerpoint/2010/main" val="688097007"/>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2. </a:t>
            </a:r>
            <a:r>
              <a:rPr lang="de-DE" dirty="0" err="1" smtClean="0"/>
              <a:t>Centrality</a:t>
            </a:r>
            <a:endParaRPr lang="en-US" dirty="0"/>
          </a:p>
        </p:txBody>
      </p:sp>
      <p:sp>
        <p:nvSpPr>
          <p:cNvPr id="3" name="Content Placeholder 2"/>
          <p:cNvSpPr>
            <a:spLocks noGrp="1"/>
          </p:cNvSpPr>
          <p:nvPr>
            <p:ph idx="1"/>
          </p:nvPr>
        </p:nvSpPr>
        <p:spPr/>
        <p:txBody>
          <a:bodyPr/>
          <a:lstStyle/>
          <a:p>
            <a:r>
              <a:rPr lang="de-DE" dirty="0" smtClean="0"/>
              <a:t>New </a:t>
            </a:r>
            <a:r>
              <a:rPr lang="de-DE" dirty="0" err="1" smtClean="0"/>
              <a:t>perspective</a:t>
            </a:r>
            <a:r>
              <a:rPr lang="de-DE" dirty="0" smtClean="0"/>
              <a:t> on </a:t>
            </a:r>
            <a:r>
              <a:rPr lang="de-DE" dirty="0" err="1" smtClean="0"/>
              <a:t>clinical</a:t>
            </a:r>
            <a:r>
              <a:rPr lang="de-DE" dirty="0" smtClean="0"/>
              <a:t> </a:t>
            </a:r>
            <a:r>
              <a:rPr lang="de-DE" dirty="0" err="1" smtClean="0"/>
              <a:t>relevance</a:t>
            </a:r>
            <a:r>
              <a:rPr lang="de-DE" dirty="0" smtClean="0"/>
              <a:t>: </a:t>
            </a:r>
            <a:r>
              <a:rPr lang="de-DE" dirty="0" err="1" smtClean="0"/>
              <a:t>centrality</a:t>
            </a:r>
            <a:endParaRPr lang="de-DE" dirty="0" smtClean="0"/>
          </a:p>
          <a:p>
            <a:r>
              <a:rPr lang="de-DE" dirty="0" smtClean="0"/>
              <a:t>A </a:t>
            </a:r>
            <a:r>
              <a:rPr lang="de-DE" dirty="0" err="1" smtClean="0"/>
              <a:t>central</a:t>
            </a:r>
            <a:r>
              <a:rPr lang="de-DE" dirty="0" smtClean="0"/>
              <a:t> </a:t>
            </a:r>
            <a:r>
              <a:rPr lang="de-DE" dirty="0" err="1" smtClean="0"/>
              <a:t>symptom</a:t>
            </a:r>
            <a:r>
              <a:rPr lang="de-DE" dirty="0" smtClean="0"/>
              <a:t> </a:t>
            </a:r>
            <a:r>
              <a:rPr lang="de-DE" dirty="0" err="1" smtClean="0"/>
              <a:t>is</a:t>
            </a:r>
            <a:r>
              <a:rPr lang="de-DE" dirty="0" smtClean="0"/>
              <a:t> </a:t>
            </a:r>
            <a:r>
              <a:rPr lang="de-DE" dirty="0" err="1" smtClean="0"/>
              <a:t>one</a:t>
            </a:r>
            <a:r>
              <a:rPr lang="de-DE" dirty="0" smtClean="0"/>
              <a:t> </a:t>
            </a:r>
            <a:r>
              <a:rPr lang="de-DE" dirty="0" err="1" smtClean="0"/>
              <a:t>that</a:t>
            </a:r>
            <a:r>
              <a:rPr lang="de-DE" dirty="0" smtClean="0"/>
              <a:t> </a:t>
            </a:r>
            <a:r>
              <a:rPr lang="de-DE" dirty="0" err="1" smtClean="0"/>
              <a:t>exhibits</a:t>
            </a:r>
            <a:r>
              <a:rPr lang="de-DE" dirty="0" smtClean="0"/>
              <a:t> a large </a:t>
            </a:r>
            <a:r>
              <a:rPr lang="de-DE" dirty="0" err="1" smtClean="0"/>
              <a:t>number</a:t>
            </a:r>
            <a:r>
              <a:rPr lang="de-DE" dirty="0" smtClean="0"/>
              <a:t> </a:t>
            </a:r>
            <a:r>
              <a:rPr lang="de-DE" dirty="0" err="1" smtClean="0"/>
              <a:t>of</a:t>
            </a:r>
            <a:r>
              <a:rPr lang="de-DE" dirty="0" smtClean="0"/>
              <a:t> </a:t>
            </a:r>
            <a:r>
              <a:rPr lang="de-DE" dirty="0" err="1" smtClean="0"/>
              <a:t>connections</a:t>
            </a:r>
            <a:r>
              <a:rPr lang="de-DE" dirty="0" smtClean="0"/>
              <a:t> in a </a:t>
            </a:r>
            <a:r>
              <a:rPr lang="de-DE" dirty="0" err="1" smtClean="0"/>
              <a:t>network</a:t>
            </a:r>
            <a:r>
              <a:rPr lang="de-DE" dirty="0" smtClean="0"/>
              <a:t>; </a:t>
            </a:r>
            <a:r>
              <a:rPr lang="de-DE" dirty="0" err="1" smtClean="0"/>
              <a:t>switching</a:t>
            </a:r>
            <a:r>
              <a:rPr lang="de-DE" dirty="0" smtClean="0"/>
              <a:t> on </a:t>
            </a:r>
            <a:r>
              <a:rPr lang="de-DE" dirty="0" err="1" smtClean="0"/>
              <a:t>this</a:t>
            </a:r>
            <a:r>
              <a:rPr lang="de-DE" dirty="0" smtClean="0"/>
              <a:t> </a:t>
            </a:r>
            <a:r>
              <a:rPr lang="de-DE" dirty="0" err="1" smtClean="0"/>
              <a:t>symptom</a:t>
            </a:r>
            <a:r>
              <a:rPr lang="de-DE" dirty="0" smtClean="0"/>
              <a:t> will </a:t>
            </a:r>
            <a:r>
              <a:rPr lang="de-DE" dirty="0" err="1" smtClean="0"/>
              <a:t>likely</a:t>
            </a:r>
            <a:r>
              <a:rPr lang="de-DE" dirty="0" smtClean="0"/>
              <a:t> </a:t>
            </a:r>
            <a:r>
              <a:rPr lang="de-DE" dirty="0" err="1" smtClean="0"/>
              <a:t>spread</a:t>
            </a:r>
            <a:r>
              <a:rPr lang="de-DE" dirty="0" smtClean="0"/>
              <a:t> </a:t>
            </a:r>
            <a:r>
              <a:rPr lang="de-DE" dirty="0" err="1" smtClean="0"/>
              <a:t>symptom</a:t>
            </a:r>
            <a:r>
              <a:rPr lang="de-DE" dirty="0" smtClean="0"/>
              <a:t> </a:t>
            </a:r>
            <a:r>
              <a:rPr lang="de-DE" dirty="0" err="1" smtClean="0"/>
              <a:t>activation</a:t>
            </a:r>
            <a:r>
              <a:rPr lang="de-DE" dirty="0" smtClean="0"/>
              <a:t> </a:t>
            </a:r>
            <a:r>
              <a:rPr lang="de-DE" dirty="0" err="1" smtClean="0"/>
              <a:t>throughout</a:t>
            </a:r>
            <a:r>
              <a:rPr lang="de-DE" dirty="0" smtClean="0"/>
              <a:t> </a:t>
            </a:r>
            <a:r>
              <a:rPr lang="de-DE" dirty="0" err="1" smtClean="0"/>
              <a:t>the</a:t>
            </a:r>
            <a:r>
              <a:rPr lang="de-DE" dirty="0" smtClean="0"/>
              <a:t> </a:t>
            </a:r>
            <a:r>
              <a:rPr lang="de-DE" dirty="0" err="1" smtClean="0"/>
              <a:t>network</a:t>
            </a:r>
            <a:endParaRPr lang="de-DE" dirty="0" smtClean="0"/>
          </a:p>
          <a:p>
            <a:r>
              <a:rPr lang="de-DE" dirty="0" smtClean="0"/>
              <a:t>A </a:t>
            </a:r>
            <a:r>
              <a:rPr lang="de-DE" dirty="0" err="1" smtClean="0"/>
              <a:t>peripheral</a:t>
            </a:r>
            <a:r>
              <a:rPr lang="de-DE" dirty="0" smtClean="0"/>
              <a:t> </a:t>
            </a:r>
            <a:r>
              <a:rPr lang="de-DE" dirty="0" err="1" smtClean="0"/>
              <a:t>symptoms</a:t>
            </a:r>
            <a:r>
              <a:rPr lang="de-DE" dirty="0" smtClean="0"/>
              <a:t> </a:t>
            </a:r>
            <a:r>
              <a:rPr lang="de-DE" dirty="0" err="1" smtClean="0"/>
              <a:t>is</a:t>
            </a:r>
            <a:r>
              <a:rPr lang="de-DE" dirty="0" smtClean="0"/>
              <a:t> on </a:t>
            </a:r>
            <a:r>
              <a:rPr lang="de-DE" dirty="0" err="1" smtClean="0"/>
              <a:t>the</a:t>
            </a:r>
            <a:r>
              <a:rPr lang="de-DE" dirty="0" smtClean="0"/>
              <a:t> </a:t>
            </a:r>
            <a:r>
              <a:rPr lang="de-DE" dirty="0" err="1" smtClean="0"/>
              <a:t>corner</a:t>
            </a:r>
            <a:r>
              <a:rPr lang="de-DE" dirty="0" smtClean="0"/>
              <a:t> </a:t>
            </a:r>
            <a:r>
              <a:rPr lang="de-DE" dirty="0" err="1" smtClean="0"/>
              <a:t>of</a:t>
            </a:r>
            <a:r>
              <a:rPr lang="de-DE" dirty="0" smtClean="0"/>
              <a:t> a </a:t>
            </a:r>
            <a:r>
              <a:rPr lang="de-DE" dirty="0" err="1" smtClean="0"/>
              <a:t>network</a:t>
            </a:r>
            <a:r>
              <a:rPr lang="de-DE" dirty="0" smtClean="0"/>
              <a:t> </a:t>
            </a:r>
            <a:r>
              <a:rPr lang="de-DE" dirty="0" err="1" smtClean="0"/>
              <a:t>and</a:t>
            </a:r>
            <a:r>
              <a:rPr lang="de-DE" dirty="0" smtClean="0"/>
              <a:t> </a:t>
            </a:r>
            <a:r>
              <a:rPr lang="de-DE" dirty="0" err="1" smtClean="0"/>
              <a:t>has</a:t>
            </a:r>
            <a:r>
              <a:rPr lang="de-DE" dirty="0" smtClean="0"/>
              <a:t> </a:t>
            </a:r>
            <a:r>
              <a:rPr lang="de-DE" dirty="0" err="1" smtClean="0"/>
              <a:t>few</a:t>
            </a:r>
            <a:r>
              <a:rPr lang="de-DE" dirty="0" smtClean="0"/>
              <a:t> </a:t>
            </a:r>
            <a:r>
              <a:rPr lang="de-DE" dirty="0" err="1" smtClean="0"/>
              <a:t>connections</a:t>
            </a:r>
            <a:endParaRPr lang="de-DE" dirty="0" smtClean="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83</a:t>
            </a:fld>
            <a:endParaRPr lang="en-US"/>
          </a:p>
        </p:txBody>
      </p:sp>
    </p:spTree>
    <p:extLst>
      <p:ext uri="{BB962C8B-B14F-4D97-AF65-F5344CB8AC3E}">
        <p14:creationId xmlns:p14="http://schemas.microsoft.com/office/powerpoint/2010/main" val="2909518398"/>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405491" y="1168400"/>
            <a:ext cx="4986767" cy="5689600"/>
            <a:chOff x="457200" y="781050"/>
            <a:chExt cx="4986767" cy="5689600"/>
          </a:xfrm>
        </p:grpSpPr>
        <p:pic>
          <p:nvPicPr>
            <p:cNvPr id="6146" name="Picture 2" descr="C:\Users\u0097060\Dropbox\Research\Projects\2012 STARD\anxiety anger\figures 28 symptoms\1a. NW lass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1050"/>
              <a:ext cx="4986767" cy="5689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7200" y="781050"/>
              <a:ext cx="1714500" cy="3829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a:bodyPr>
          <a:lstStyle/>
          <a:p>
            <a:r>
              <a:rPr lang="de-DE" dirty="0" smtClean="0"/>
              <a:t>2. </a:t>
            </a:r>
            <a:r>
              <a:rPr lang="de-DE" dirty="0" err="1" smtClean="0"/>
              <a:t>Centrality</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84</a:t>
            </a:fld>
            <a:endParaRPr lang="en-US"/>
          </a:p>
        </p:txBody>
      </p:sp>
    </p:spTree>
    <p:extLst>
      <p:ext uri="{BB962C8B-B14F-4D97-AF65-F5344CB8AC3E}">
        <p14:creationId xmlns:p14="http://schemas.microsoft.com/office/powerpoint/2010/main" val="3491720315"/>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5603000" y="216556"/>
            <a:ext cx="3648075" cy="4162234"/>
            <a:chOff x="457200" y="781050"/>
            <a:chExt cx="4986767" cy="5689600"/>
          </a:xfrm>
        </p:grpSpPr>
        <p:pic>
          <p:nvPicPr>
            <p:cNvPr id="12" name="Picture 2" descr="C:\Users\u0097060\Dropbox\Research\Projects\2012 STARD\anxiety anger\figures 28 symptoms\1a. NW lass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81050"/>
              <a:ext cx="4986767" cy="56896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7200" y="781050"/>
              <a:ext cx="1714500" cy="3829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147" name="Picture 3" descr="C:\Users\u0097060\Dropbox\Research\Projects\2012 STARD\anxiety anger\figures 28 symptoms\2a centrality nice lass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2441575"/>
            <a:ext cx="8140700" cy="43465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de-DE" dirty="0" smtClean="0"/>
              <a:t>2. </a:t>
            </a:r>
            <a:r>
              <a:rPr lang="de-DE" dirty="0" err="1" smtClean="0"/>
              <a:t>Centrality</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85</a:t>
            </a:fld>
            <a:endParaRPr lang="en-US"/>
          </a:p>
        </p:txBody>
      </p:sp>
    </p:spTree>
    <p:extLst>
      <p:ext uri="{BB962C8B-B14F-4D97-AF65-F5344CB8AC3E}">
        <p14:creationId xmlns:p14="http://schemas.microsoft.com/office/powerpoint/2010/main" val="4041406963"/>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Centrality</a:t>
            </a:r>
            <a:endParaRPr lang="en-US" dirty="0"/>
          </a:p>
        </p:txBody>
      </p:sp>
      <p:sp>
        <p:nvSpPr>
          <p:cNvPr id="3" name="Content Placeholder 2"/>
          <p:cNvSpPr>
            <a:spLocks noGrp="1"/>
          </p:cNvSpPr>
          <p:nvPr>
            <p:ph idx="1"/>
          </p:nvPr>
        </p:nvSpPr>
        <p:spPr/>
        <p:txBody>
          <a:bodyPr/>
          <a:lstStyle/>
          <a:p>
            <a:r>
              <a:rPr lang="de-DE" dirty="0" err="1" smtClean="0"/>
              <a:t>Centrality</a:t>
            </a:r>
            <a:r>
              <a:rPr lang="de-DE" dirty="0" smtClean="0"/>
              <a:t> </a:t>
            </a:r>
            <a:r>
              <a:rPr lang="de-DE" dirty="0" err="1" smtClean="0"/>
              <a:t>important</a:t>
            </a:r>
            <a:r>
              <a:rPr lang="de-DE" dirty="0" smtClean="0"/>
              <a:t> </a:t>
            </a:r>
            <a:r>
              <a:rPr lang="de-DE" dirty="0" err="1" smtClean="0"/>
              <a:t>for</a:t>
            </a:r>
            <a:r>
              <a:rPr lang="de-DE" dirty="0" smtClean="0"/>
              <a:t> </a:t>
            </a:r>
            <a:r>
              <a:rPr lang="de-DE" dirty="0" err="1" smtClean="0"/>
              <a:t>intervention</a:t>
            </a:r>
            <a:r>
              <a:rPr lang="de-DE" dirty="0" smtClean="0"/>
              <a:t> </a:t>
            </a:r>
            <a:r>
              <a:rPr lang="de-DE" dirty="0" err="1" smtClean="0"/>
              <a:t>and</a:t>
            </a:r>
            <a:r>
              <a:rPr lang="de-DE" dirty="0" smtClean="0"/>
              <a:t> </a:t>
            </a:r>
            <a:r>
              <a:rPr lang="de-DE" dirty="0" err="1" smtClean="0"/>
              <a:t>prevention</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86</a:t>
            </a:fld>
            <a:endParaRPr lang="en-US"/>
          </a:p>
        </p:txBody>
      </p:sp>
      <p:pic>
        <p:nvPicPr>
          <p:cNvPr id="5" name="Bild 17" descr="Rplot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477" y="2288519"/>
            <a:ext cx="3913031" cy="4067831"/>
          </a:xfrm>
          <a:prstGeom prst="rect">
            <a:avLst/>
          </a:prstGeom>
        </p:spPr>
      </p:pic>
      <p:sp>
        <p:nvSpPr>
          <p:cNvPr id="7" name="Rechteck 11"/>
          <p:cNvSpPr/>
          <p:nvPr/>
        </p:nvSpPr>
        <p:spPr>
          <a:xfrm>
            <a:off x="2317097" y="3471862"/>
            <a:ext cx="1134627" cy="385741"/>
          </a:xfrm>
          <a:prstGeom prst="rect">
            <a:avLst/>
          </a:prstGeom>
          <a:solidFill>
            <a:schemeClr val="bg1">
              <a:lumMod val="95000"/>
            </a:schemeClr>
          </a:solidFill>
          <a:ln>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sz="1400" dirty="0" smtClean="0"/>
              <a:t>Intervention</a:t>
            </a:r>
            <a:endParaRPr lang="en-US" sz="1400" dirty="0"/>
          </a:p>
        </p:txBody>
      </p:sp>
      <p:cxnSp>
        <p:nvCxnSpPr>
          <p:cNvPr id="8" name="Straight Arrow Connector 7"/>
          <p:cNvCxnSpPr/>
          <p:nvPr/>
        </p:nvCxnSpPr>
        <p:spPr>
          <a:xfrm>
            <a:off x="3575050" y="3664732"/>
            <a:ext cx="581025" cy="3611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980565462"/>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smtClean="0"/>
              <a:t>2. </a:t>
            </a:r>
            <a:r>
              <a:rPr lang="de-DE" dirty="0" err="1" smtClean="0"/>
              <a:t>Centrality</a:t>
            </a:r>
            <a:endParaRPr lang="en-US" dirty="0"/>
          </a:p>
        </p:txBody>
      </p:sp>
      <p:sp>
        <p:nvSpPr>
          <p:cNvPr id="3" name="Content Placeholder 2"/>
          <p:cNvSpPr>
            <a:spLocks noGrp="1"/>
          </p:cNvSpPr>
          <p:nvPr>
            <p:ph idx="1"/>
          </p:nvPr>
        </p:nvSpPr>
        <p:spPr/>
        <p:txBody>
          <a:bodyPr/>
          <a:lstStyle/>
          <a:p>
            <a:r>
              <a:rPr lang="en-US" dirty="0" smtClean="0"/>
              <a:t>Study: causally </a:t>
            </a:r>
            <a:r>
              <a:rPr lang="en-US" dirty="0"/>
              <a:t>central depression symptoms (symptoms that trigger many other symptoms across time) </a:t>
            </a:r>
            <a:r>
              <a:rPr lang="en-US" dirty="0" smtClean="0"/>
              <a:t>…  </a:t>
            </a:r>
            <a:r>
              <a:rPr lang="en-US" sz="1800" dirty="0" smtClean="0">
                <a:solidFill>
                  <a:schemeClr val="bg1">
                    <a:lumMod val="65000"/>
                  </a:schemeClr>
                </a:solidFill>
              </a:rPr>
              <a:t>(Kim &amp; </a:t>
            </a:r>
            <a:r>
              <a:rPr lang="en-US" sz="1800" dirty="0" err="1" smtClean="0">
                <a:solidFill>
                  <a:schemeClr val="bg1">
                    <a:lumMod val="65000"/>
                  </a:schemeClr>
                </a:solidFill>
              </a:rPr>
              <a:t>Ahn</a:t>
            </a:r>
            <a:r>
              <a:rPr lang="en-US" sz="1800" dirty="0" smtClean="0">
                <a:solidFill>
                  <a:schemeClr val="bg1">
                    <a:lumMod val="65000"/>
                  </a:schemeClr>
                </a:solidFill>
              </a:rPr>
              <a:t>)</a:t>
            </a:r>
          </a:p>
          <a:p>
            <a:pPr lvl="1"/>
            <a:r>
              <a:rPr lang="en-US" dirty="0" smtClean="0"/>
              <a:t>are judged to be more typical </a:t>
            </a:r>
            <a:r>
              <a:rPr lang="en-US" dirty="0"/>
              <a:t>symptoms of </a:t>
            </a:r>
            <a:r>
              <a:rPr lang="en-US" dirty="0" smtClean="0"/>
              <a:t>depression,</a:t>
            </a:r>
          </a:p>
          <a:p>
            <a:pPr lvl="1"/>
            <a:r>
              <a:rPr lang="en-US" dirty="0" smtClean="0"/>
              <a:t>are </a:t>
            </a:r>
            <a:r>
              <a:rPr lang="en-US" dirty="0"/>
              <a:t>recalled with greater accuracy than peripheral symptoms, </a:t>
            </a:r>
            <a:endParaRPr lang="en-US" dirty="0" smtClean="0"/>
          </a:p>
          <a:p>
            <a:pPr lvl="1"/>
            <a:r>
              <a:rPr lang="en-US" dirty="0" smtClean="0"/>
              <a:t>are </a:t>
            </a:r>
            <a:r>
              <a:rPr lang="en-US" dirty="0"/>
              <a:t>more likely to result in an MDD </a:t>
            </a:r>
            <a:r>
              <a:rPr lang="en-US" dirty="0" smtClean="0"/>
              <a:t>diagnosis</a:t>
            </a:r>
          </a:p>
          <a:p>
            <a:r>
              <a:rPr lang="en-US" dirty="0" smtClean="0"/>
              <a:t>Causal </a:t>
            </a:r>
            <a:r>
              <a:rPr lang="en-US" dirty="0"/>
              <a:t>thinking </a:t>
            </a:r>
            <a:r>
              <a:rPr lang="en-US" dirty="0" smtClean="0"/>
              <a:t>of clinicians contrasts with </a:t>
            </a:r>
            <a:r>
              <a:rPr lang="en-US" dirty="0"/>
              <a:t>the </a:t>
            </a:r>
            <a:r>
              <a:rPr lang="en-US" dirty="0" err="1"/>
              <a:t>atheoretical</a:t>
            </a:r>
            <a:r>
              <a:rPr lang="en-US" dirty="0"/>
              <a:t> DSM approach of symptom </a:t>
            </a:r>
            <a:r>
              <a:rPr lang="en-US" dirty="0" smtClean="0"/>
              <a:t>sum-scores</a:t>
            </a:r>
            <a:endParaRPr lang="en-US" dirty="0"/>
          </a:p>
          <a:p>
            <a:endParaRPr lang="de-DE" dirty="0" smtClean="0"/>
          </a:p>
        </p:txBody>
      </p:sp>
      <p:sp>
        <p:nvSpPr>
          <p:cNvPr id="4" name="Slide Number Placeholder 3"/>
          <p:cNvSpPr>
            <a:spLocks noGrp="1"/>
          </p:cNvSpPr>
          <p:nvPr>
            <p:ph type="sldNum" sz="quarter" idx="12"/>
          </p:nvPr>
        </p:nvSpPr>
        <p:spPr/>
        <p:txBody>
          <a:bodyPr/>
          <a:lstStyle/>
          <a:p>
            <a:fld id="{956ABC0E-5A83-1A40-ACCB-27CC011796BE}" type="slidenum">
              <a:rPr lang="en-US" smtClean="0"/>
              <a:pPr/>
              <a:t>87</a:t>
            </a:fld>
            <a:endParaRPr lang="en-US"/>
          </a:p>
        </p:txBody>
      </p:sp>
    </p:spTree>
    <p:extLst>
      <p:ext uri="{BB962C8B-B14F-4D97-AF65-F5344CB8AC3E}">
        <p14:creationId xmlns:p14="http://schemas.microsoft.com/office/powerpoint/2010/main" val="3998436027"/>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3</a:t>
            </a:r>
            <a:r>
              <a:rPr lang="de-DE" dirty="0" smtClean="0"/>
              <a:t>. Experience </a:t>
            </a:r>
            <a:r>
              <a:rPr lang="de-DE" dirty="0" err="1" smtClean="0"/>
              <a:t>sampling</a:t>
            </a:r>
            <a:endParaRPr lang="en-US" dirty="0"/>
          </a:p>
        </p:txBody>
      </p:sp>
      <p:sp>
        <p:nvSpPr>
          <p:cNvPr id="3" name="Content Placeholder 2"/>
          <p:cNvSpPr>
            <a:spLocks noGrp="1"/>
          </p:cNvSpPr>
          <p:nvPr>
            <p:ph idx="1"/>
          </p:nvPr>
        </p:nvSpPr>
        <p:spPr/>
        <p:txBody>
          <a:bodyPr/>
          <a:lstStyle/>
          <a:p>
            <a:r>
              <a:rPr lang="de-DE" dirty="0" smtClean="0"/>
              <a:t>Multiple </a:t>
            </a:r>
            <a:r>
              <a:rPr lang="de-DE" dirty="0" err="1" smtClean="0"/>
              <a:t>measures</a:t>
            </a:r>
            <a:r>
              <a:rPr lang="de-DE" dirty="0" smtClean="0"/>
              <a:t> per </a:t>
            </a:r>
            <a:r>
              <a:rPr lang="de-DE" dirty="0" err="1" smtClean="0"/>
              <a:t>day</a:t>
            </a:r>
            <a:r>
              <a:rPr lang="de-DE" dirty="0" smtClean="0"/>
              <a:t> </a:t>
            </a:r>
            <a:r>
              <a:rPr lang="de-DE" dirty="0" err="1" smtClean="0"/>
              <a:t>for</a:t>
            </a:r>
            <a:r>
              <a:rPr lang="de-DE" dirty="0" smtClean="0"/>
              <a:t> </a:t>
            </a:r>
            <a:r>
              <a:rPr lang="de-DE" dirty="0" err="1" smtClean="0"/>
              <a:t>several</a:t>
            </a:r>
            <a:r>
              <a:rPr lang="de-DE" dirty="0" smtClean="0"/>
              <a:t> </a:t>
            </a:r>
            <a:r>
              <a:rPr lang="de-DE" dirty="0" err="1" smtClean="0"/>
              <a:t>weeks</a:t>
            </a:r>
            <a:r>
              <a:rPr lang="de-DE" dirty="0" smtClean="0"/>
              <a:t>, </a:t>
            </a:r>
            <a:r>
              <a:rPr lang="de-DE" dirty="0" err="1" smtClean="0"/>
              <a:t>often</a:t>
            </a:r>
            <a:r>
              <a:rPr lang="de-DE" dirty="0" smtClean="0"/>
              <a:t> </a:t>
            </a:r>
            <a:r>
              <a:rPr lang="de-DE" dirty="0" err="1" smtClean="0"/>
              <a:t>based</a:t>
            </a:r>
            <a:r>
              <a:rPr lang="de-DE" dirty="0" smtClean="0"/>
              <a:t> on </a:t>
            </a:r>
            <a:r>
              <a:rPr lang="de-DE" dirty="0" err="1" smtClean="0"/>
              <a:t>smartphone</a:t>
            </a:r>
            <a:r>
              <a:rPr lang="de-DE" dirty="0" smtClean="0"/>
              <a:t> </a:t>
            </a:r>
            <a:r>
              <a:rPr lang="de-DE" dirty="0" err="1" smtClean="0"/>
              <a:t>apps</a:t>
            </a:r>
            <a:r>
              <a:rPr lang="de-DE" dirty="0" smtClean="0"/>
              <a:t>  </a:t>
            </a:r>
            <a:r>
              <a:rPr lang="de-DE" sz="1800" dirty="0">
                <a:solidFill>
                  <a:schemeClr val="bg1">
                    <a:lumMod val="65000"/>
                  </a:schemeClr>
                </a:solidFill>
              </a:rPr>
              <a:t>(Laura Bringmann</a:t>
            </a:r>
            <a:r>
              <a:rPr lang="de-DE" sz="1800" dirty="0" smtClean="0">
                <a:solidFill>
                  <a:schemeClr val="bg1">
                    <a:lumMod val="65000"/>
                  </a:schemeClr>
                </a:solidFill>
              </a:rPr>
              <a:t>)</a:t>
            </a:r>
            <a:endParaRPr lang="de-DE" sz="1800" dirty="0" smtClean="0"/>
          </a:p>
          <a:p>
            <a:r>
              <a:rPr lang="de-DE" dirty="0" err="1" smtClean="0"/>
              <a:t>Allows</a:t>
            </a:r>
            <a:r>
              <a:rPr lang="de-DE" dirty="0" smtClean="0"/>
              <a:t> </a:t>
            </a:r>
            <a:r>
              <a:rPr lang="de-DE" dirty="0" err="1" smtClean="0"/>
              <a:t>for</a:t>
            </a:r>
            <a:r>
              <a:rPr lang="de-DE" dirty="0" smtClean="0"/>
              <a:t> </a:t>
            </a:r>
            <a:r>
              <a:rPr lang="de-DE" dirty="0" err="1" smtClean="0"/>
              <a:t>constructing</a:t>
            </a:r>
            <a:r>
              <a:rPr lang="de-DE" dirty="0" smtClean="0"/>
              <a:t> a </a:t>
            </a:r>
            <a:r>
              <a:rPr lang="de-DE" dirty="0" err="1" smtClean="0"/>
              <a:t>directional</a:t>
            </a:r>
            <a:r>
              <a:rPr lang="de-DE" dirty="0" smtClean="0"/>
              <a:t> </a:t>
            </a:r>
            <a:r>
              <a:rPr lang="de-DE" dirty="0" err="1" smtClean="0"/>
              <a:t>symptom</a:t>
            </a:r>
            <a:r>
              <a:rPr lang="de-DE" dirty="0" smtClean="0"/>
              <a:t> </a:t>
            </a:r>
            <a:r>
              <a:rPr lang="de-DE" dirty="0" err="1" smtClean="0"/>
              <a:t>network</a:t>
            </a:r>
            <a:endParaRPr lang="de-DE" dirty="0" smtClean="0"/>
          </a:p>
          <a:p>
            <a:r>
              <a:rPr lang="de-DE" dirty="0" err="1" smtClean="0"/>
              <a:t>Makes</a:t>
            </a:r>
            <a:r>
              <a:rPr lang="de-DE" dirty="0" smtClean="0"/>
              <a:t> </a:t>
            </a:r>
            <a:r>
              <a:rPr lang="de-DE" dirty="0" err="1" smtClean="0"/>
              <a:t>both</a:t>
            </a:r>
            <a:r>
              <a:rPr lang="de-DE" dirty="0" smtClean="0"/>
              <a:t> </a:t>
            </a:r>
            <a:r>
              <a:rPr lang="de-DE" dirty="0" err="1" smtClean="0"/>
              <a:t>nomothetic</a:t>
            </a:r>
            <a:r>
              <a:rPr lang="de-DE" dirty="0" smtClean="0"/>
              <a:t> </a:t>
            </a:r>
            <a:r>
              <a:rPr lang="de-DE" dirty="0" err="1" smtClean="0"/>
              <a:t>and</a:t>
            </a:r>
            <a:r>
              <a:rPr lang="de-DE" dirty="0" smtClean="0"/>
              <a:t> </a:t>
            </a:r>
            <a:r>
              <a:rPr lang="de-DE" dirty="0" err="1" smtClean="0"/>
              <a:t>idiographic</a:t>
            </a:r>
            <a:r>
              <a:rPr lang="de-DE" dirty="0" smtClean="0"/>
              <a:t> </a:t>
            </a:r>
            <a:r>
              <a:rPr lang="de-DE" dirty="0" err="1" smtClean="0"/>
              <a:t>analyses</a:t>
            </a:r>
            <a:r>
              <a:rPr lang="de-DE" dirty="0" smtClean="0"/>
              <a:t> </a:t>
            </a:r>
            <a:r>
              <a:rPr lang="de-DE" dirty="0" err="1" smtClean="0"/>
              <a:t>possible</a:t>
            </a:r>
            <a:endParaRPr lang="de-DE" dirty="0"/>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88</a:t>
            </a:fld>
            <a:endParaRPr lang="en-US"/>
          </a:p>
        </p:txBody>
      </p:sp>
    </p:spTree>
    <p:extLst>
      <p:ext uri="{BB962C8B-B14F-4D97-AF65-F5344CB8AC3E}">
        <p14:creationId xmlns:p14="http://schemas.microsoft.com/office/powerpoint/2010/main" val="393629425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u0097060\Dropbox\Research\Conferences, Seminars, Workshops\2015-02 LIPS\rensk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034995"/>
            <a:ext cx="3733800" cy="4442499"/>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u0097060\Dropbox\Research\Conferences, Seminars, Workshops\2015-02 LIPS\BDIbringmann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11" y="1964025"/>
            <a:ext cx="4960145" cy="4551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de-DE" dirty="0"/>
              <a:t>3</a:t>
            </a:r>
            <a:r>
              <a:rPr lang="de-DE" dirty="0" smtClean="0"/>
              <a:t>. Experience </a:t>
            </a:r>
            <a:r>
              <a:rPr lang="de-DE" dirty="0" err="1" smtClean="0"/>
              <a:t>sampling</a:t>
            </a:r>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89</a:t>
            </a:fld>
            <a:endParaRPr lang="en-US"/>
          </a:p>
        </p:txBody>
      </p:sp>
      <p:sp>
        <p:nvSpPr>
          <p:cNvPr id="7" name="TextBox 6"/>
          <p:cNvSpPr txBox="1"/>
          <p:nvPr/>
        </p:nvSpPr>
        <p:spPr>
          <a:xfrm>
            <a:off x="1524000" y="1485900"/>
            <a:ext cx="1302344" cy="369332"/>
          </a:xfrm>
          <a:prstGeom prst="rect">
            <a:avLst/>
          </a:prstGeom>
          <a:noFill/>
        </p:spPr>
        <p:txBody>
          <a:bodyPr wrap="none" rtlCol="0">
            <a:spAutoFit/>
          </a:bodyPr>
          <a:lstStyle/>
          <a:p>
            <a:r>
              <a:rPr lang="de-DE" dirty="0" err="1" smtClean="0"/>
              <a:t>Nomothetic</a:t>
            </a:r>
            <a:endParaRPr lang="en-US" dirty="0"/>
          </a:p>
        </p:txBody>
      </p:sp>
      <p:sp>
        <p:nvSpPr>
          <p:cNvPr id="11" name="TextBox 10"/>
          <p:cNvSpPr txBox="1"/>
          <p:nvPr/>
        </p:nvSpPr>
        <p:spPr>
          <a:xfrm>
            <a:off x="6109507" y="1485900"/>
            <a:ext cx="1228285" cy="369332"/>
          </a:xfrm>
          <a:prstGeom prst="rect">
            <a:avLst/>
          </a:prstGeom>
          <a:noFill/>
        </p:spPr>
        <p:txBody>
          <a:bodyPr wrap="none" rtlCol="0">
            <a:spAutoFit/>
          </a:bodyPr>
          <a:lstStyle/>
          <a:p>
            <a:r>
              <a:rPr lang="de-DE" dirty="0" err="1"/>
              <a:t>I</a:t>
            </a:r>
            <a:r>
              <a:rPr lang="de-DE" dirty="0" err="1" smtClean="0"/>
              <a:t>diographic</a:t>
            </a:r>
            <a:endParaRPr lang="en-US" dirty="0"/>
          </a:p>
        </p:txBody>
      </p:sp>
      <p:sp>
        <p:nvSpPr>
          <p:cNvPr id="12" name="TextBox 11"/>
          <p:cNvSpPr txBox="1"/>
          <p:nvPr/>
        </p:nvSpPr>
        <p:spPr>
          <a:xfrm>
            <a:off x="1108910" y="6476863"/>
            <a:ext cx="2450094" cy="369332"/>
          </a:xfrm>
          <a:prstGeom prst="rect">
            <a:avLst/>
          </a:prstGeom>
          <a:noFill/>
        </p:spPr>
        <p:txBody>
          <a:bodyPr wrap="none" rtlCol="0">
            <a:spAutoFit/>
          </a:bodyPr>
          <a:lstStyle/>
          <a:p>
            <a:r>
              <a:rPr lang="de-DE" dirty="0" smtClean="0">
                <a:solidFill>
                  <a:schemeClr val="bg1">
                    <a:lumMod val="65000"/>
                  </a:schemeClr>
                </a:solidFill>
              </a:rPr>
              <a:t>(Bringmann et al., 2014)</a:t>
            </a:r>
            <a:endParaRPr lang="en-US" dirty="0">
              <a:solidFill>
                <a:schemeClr val="bg1">
                  <a:lumMod val="65000"/>
                </a:schemeClr>
              </a:solidFill>
            </a:endParaRPr>
          </a:p>
        </p:txBody>
      </p:sp>
      <p:sp>
        <p:nvSpPr>
          <p:cNvPr id="13" name="TextBox 12"/>
          <p:cNvSpPr txBox="1"/>
          <p:nvPr/>
        </p:nvSpPr>
        <p:spPr>
          <a:xfrm>
            <a:off x="6190413" y="6476863"/>
            <a:ext cx="1534074" cy="369332"/>
          </a:xfrm>
          <a:prstGeom prst="rect">
            <a:avLst/>
          </a:prstGeom>
          <a:noFill/>
        </p:spPr>
        <p:txBody>
          <a:bodyPr wrap="none" rtlCol="0">
            <a:spAutoFit/>
          </a:bodyPr>
          <a:lstStyle/>
          <a:p>
            <a:r>
              <a:rPr lang="de-DE" dirty="0" smtClean="0">
                <a:solidFill>
                  <a:schemeClr val="bg1">
                    <a:lumMod val="65000"/>
                  </a:schemeClr>
                </a:solidFill>
              </a:rPr>
              <a:t>(</a:t>
            </a:r>
            <a:r>
              <a:rPr lang="de-DE" dirty="0" err="1" smtClean="0">
                <a:solidFill>
                  <a:schemeClr val="bg1">
                    <a:lumMod val="65000"/>
                  </a:schemeClr>
                </a:solidFill>
              </a:rPr>
              <a:t>Kroeze</a:t>
            </a:r>
            <a:r>
              <a:rPr lang="de-DE" dirty="0" smtClean="0">
                <a:solidFill>
                  <a:schemeClr val="bg1">
                    <a:lumMod val="65000"/>
                  </a:schemeClr>
                </a:solidFill>
              </a:rPr>
              <a:t>, 2014)</a:t>
            </a:r>
            <a:endParaRPr lang="en-US" dirty="0">
              <a:solidFill>
                <a:schemeClr val="bg1">
                  <a:lumMod val="65000"/>
                </a:schemeClr>
              </a:solidFill>
            </a:endParaRPr>
          </a:p>
        </p:txBody>
      </p:sp>
    </p:spTree>
    <p:extLst>
      <p:ext uri="{BB962C8B-B14F-4D97-AF65-F5344CB8AC3E}">
        <p14:creationId xmlns:p14="http://schemas.microsoft.com/office/powerpoint/2010/main" val="290951839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Results</a:t>
            </a:r>
            <a:endParaRPr lang="en-US" dirty="0"/>
          </a:p>
        </p:txBody>
      </p:sp>
      <p:sp>
        <p:nvSpPr>
          <p:cNvPr id="3" name="Content Placeholder 2"/>
          <p:cNvSpPr>
            <a:spLocks noGrp="1"/>
          </p:cNvSpPr>
          <p:nvPr>
            <p:ph idx="1"/>
          </p:nvPr>
        </p:nvSpPr>
        <p:spPr/>
        <p:txBody>
          <a:bodyPr>
            <a:normAutofit/>
          </a:bodyPr>
          <a:lstStyle/>
          <a:p>
            <a:r>
              <a:rPr lang="de-DE" dirty="0" err="1"/>
              <a:t>No</a:t>
            </a:r>
            <a:r>
              <a:rPr lang="de-DE" dirty="0"/>
              <a:t> </a:t>
            </a:r>
            <a:r>
              <a:rPr lang="de-DE" dirty="0" err="1"/>
              <a:t>differences</a:t>
            </a:r>
            <a:r>
              <a:rPr lang="de-DE" dirty="0"/>
              <a:t> at all </a:t>
            </a:r>
            <a:r>
              <a:rPr lang="de-DE" dirty="0" err="1"/>
              <a:t>between</a:t>
            </a:r>
            <a:r>
              <a:rPr lang="de-DE" dirty="0"/>
              <a:t> </a:t>
            </a:r>
            <a:r>
              <a:rPr lang="de-DE" dirty="0" err="1"/>
              <a:t>genomes</a:t>
            </a:r>
            <a:r>
              <a:rPr lang="de-DE" dirty="0"/>
              <a:t> </a:t>
            </a:r>
            <a:r>
              <a:rPr lang="de-DE" dirty="0" err="1"/>
              <a:t>of</a:t>
            </a:r>
            <a:r>
              <a:rPr lang="de-DE" dirty="0"/>
              <a:t> </a:t>
            </a:r>
            <a:r>
              <a:rPr lang="de-DE" dirty="0" err="1"/>
              <a:t>depressed</a:t>
            </a:r>
            <a:r>
              <a:rPr lang="de-DE" dirty="0"/>
              <a:t> </a:t>
            </a:r>
            <a:r>
              <a:rPr lang="de-DE" dirty="0" err="1"/>
              <a:t>group</a:t>
            </a:r>
            <a:r>
              <a:rPr lang="de-DE" dirty="0"/>
              <a:t> </a:t>
            </a:r>
            <a:r>
              <a:rPr lang="de-DE" dirty="0" err="1"/>
              <a:t>and</a:t>
            </a:r>
            <a:r>
              <a:rPr lang="de-DE" dirty="0"/>
              <a:t> </a:t>
            </a:r>
            <a:r>
              <a:rPr lang="de-DE" dirty="0" err="1"/>
              <a:t>control</a:t>
            </a:r>
            <a:r>
              <a:rPr lang="de-DE" dirty="0"/>
              <a:t> </a:t>
            </a:r>
            <a:r>
              <a:rPr lang="de-DE" dirty="0" err="1"/>
              <a:t>group</a:t>
            </a:r>
            <a:r>
              <a:rPr lang="de-DE" dirty="0"/>
              <a:t> </a:t>
            </a:r>
          </a:p>
        </p:txBody>
      </p:sp>
      <p:sp>
        <p:nvSpPr>
          <p:cNvPr id="4" name="Slide Number Placeholder 3"/>
          <p:cNvSpPr>
            <a:spLocks noGrp="1"/>
          </p:cNvSpPr>
          <p:nvPr>
            <p:ph type="sldNum" sz="quarter" idx="12"/>
          </p:nvPr>
        </p:nvSpPr>
        <p:spPr/>
        <p:txBody>
          <a:bodyPr/>
          <a:lstStyle/>
          <a:p>
            <a:fld id="{956ABC0E-5A83-1A40-ACCB-27CC011796BE}" type="slidenum">
              <a:rPr lang="en-US" smtClean="0"/>
              <a:pPr/>
              <a:t>9</a:t>
            </a:fld>
            <a:endParaRPr lang="en-US"/>
          </a:p>
        </p:txBody>
      </p:sp>
      <p:pic>
        <p:nvPicPr>
          <p:cNvPr id="2052" name="Picture 4" descr="C:\Users\u0097060\Dropbox\Research\Conferences, Seminars, Workshops\2015-02 LIPS\s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049" y="2612692"/>
            <a:ext cx="3994301" cy="372890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u0097060\Dropbox\Research\Conferences, Seminars, Workshops\2015-02 LIPS\angr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175" y="2612693"/>
            <a:ext cx="2857299" cy="372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2062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smtClean="0"/>
              <a:t>4. </a:t>
            </a:r>
            <a:r>
              <a:rPr lang="de-DE" dirty="0" err="1" smtClean="0"/>
              <a:t>Heritability</a:t>
            </a:r>
            <a:endParaRPr lang="en-US" dirty="0"/>
          </a:p>
        </p:txBody>
      </p:sp>
      <p:sp>
        <p:nvSpPr>
          <p:cNvPr id="3" name="Content Placeholder 2"/>
          <p:cNvSpPr>
            <a:spLocks noGrp="1"/>
          </p:cNvSpPr>
          <p:nvPr>
            <p:ph idx="1"/>
          </p:nvPr>
        </p:nvSpPr>
        <p:spPr/>
        <p:txBody>
          <a:bodyPr/>
          <a:lstStyle/>
          <a:p>
            <a:r>
              <a:rPr lang="de-DE" dirty="0" err="1" smtClean="0"/>
              <a:t>Genetic</a:t>
            </a:r>
            <a:r>
              <a:rPr lang="de-DE" dirty="0" smtClean="0"/>
              <a:t> </a:t>
            </a:r>
            <a:r>
              <a:rPr lang="de-DE" dirty="0" err="1" smtClean="0"/>
              <a:t>liability</a:t>
            </a:r>
            <a:r>
              <a:rPr lang="de-DE" dirty="0" smtClean="0"/>
              <a:t> in </a:t>
            </a:r>
            <a:r>
              <a:rPr lang="de-DE" dirty="0" err="1" smtClean="0"/>
              <a:t>edges</a:t>
            </a:r>
            <a:r>
              <a:rPr lang="de-DE" dirty="0" smtClean="0"/>
              <a:t> </a:t>
            </a:r>
            <a:r>
              <a:rPr lang="de-DE" dirty="0" err="1" smtClean="0"/>
              <a:t>instead</a:t>
            </a:r>
            <a:r>
              <a:rPr lang="de-DE" dirty="0" smtClean="0"/>
              <a:t> </a:t>
            </a:r>
            <a:r>
              <a:rPr lang="de-DE" dirty="0" err="1" smtClean="0"/>
              <a:t>of</a:t>
            </a:r>
            <a:r>
              <a:rPr lang="de-DE" dirty="0" smtClean="0"/>
              <a:t> </a:t>
            </a:r>
            <a:r>
              <a:rPr lang="de-DE" dirty="0" err="1" smtClean="0"/>
              <a:t>nodes</a:t>
            </a:r>
            <a:r>
              <a:rPr lang="de-DE" dirty="0" smtClean="0"/>
              <a:t>?</a:t>
            </a:r>
          </a:p>
          <a:p>
            <a:endParaRPr lang="en-US" dirty="0"/>
          </a:p>
        </p:txBody>
      </p:sp>
      <p:sp>
        <p:nvSpPr>
          <p:cNvPr id="4" name="Slide Number Placeholder 3"/>
          <p:cNvSpPr>
            <a:spLocks noGrp="1"/>
          </p:cNvSpPr>
          <p:nvPr>
            <p:ph type="sldNum" sz="quarter" idx="12"/>
          </p:nvPr>
        </p:nvSpPr>
        <p:spPr/>
        <p:txBody>
          <a:bodyPr/>
          <a:lstStyle/>
          <a:p>
            <a:fld id="{956ABC0E-5A83-1A40-ACCB-27CC011796BE}" type="slidenum">
              <a:rPr lang="en-US" smtClean="0"/>
              <a:pPr/>
              <a:t>90</a:t>
            </a:fld>
            <a:endParaRPr lang="en-US"/>
          </a:p>
        </p:txBody>
      </p:sp>
      <p:pic>
        <p:nvPicPr>
          <p:cNvPr id="8" name="Bild 17" descr="Rplot0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478" y="2288518"/>
            <a:ext cx="3913031" cy="4067831"/>
          </a:xfrm>
          <a:prstGeom prst="rect">
            <a:avLst/>
          </a:prstGeom>
        </p:spPr>
      </p:pic>
    </p:spTree>
    <p:extLst>
      <p:ext uri="{BB962C8B-B14F-4D97-AF65-F5344CB8AC3E}">
        <p14:creationId xmlns:p14="http://schemas.microsoft.com/office/powerpoint/2010/main" val="4287693228"/>
      </p:ext>
    </p:extLst>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el 16"/>
          <p:cNvSpPr>
            <a:spLocks noGrp="1"/>
          </p:cNvSpPr>
          <p:nvPr>
            <p:ph type="ctrTitle"/>
          </p:nvPr>
        </p:nvSpPr>
        <p:spPr>
          <a:xfrm>
            <a:off x="685800" y="1585560"/>
            <a:ext cx="7772400" cy="2510190"/>
          </a:xfrm>
        </p:spPr>
        <p:txBody>
          <a:bodyPr>
            <a:normAutofit/>
          </a:bodyPr>
          <a:lstStyle/>
          <a:p>
            <a:r>
              <a:rPr lang="en-GB" dirty="0" smtClean="0"/>
              <a:t>Implications for </a:t>
            </a:r>
            <a:br>
              <a:rPr lang="en-GB" dirty="0" smtClean="0"/>
            </a:br>
            <a:r>
              <a:rPr lang="en-GB" dirty="0" smtClean="0"/>
              <a:t>future MD research</a:t>
            </a:r>
            <a:endParaRPr lang="en-GB" dirty="0"/>
          </a:p>
        </p:txBody>
      </p:sp>
      <p:sp>
        <p:nvSpPr>
          <p:cNvPr id="3" name="Foliennummernplatzhalter 2"/>
          <p:cNvSpPr>
            <a:spLocks noGrp="1"/>
          </p:cNvSpPr>
          <p:nvPr>
            <p:ph type="sldNum" sz="quarter" idx="12"/>
          </p:nvPr>
        </p:nvSpPr>
        <p:spPr/>
        <p:txBody>
          <a:bodyPr/>
          <a:lstStyle/>
          <a:p>
            <a:fld id="{956ABC0E-5A83-1A40-ACCB-27CC011796BE}" type="slidenum">
              <a:rPr lang="en-US" smtClean="0"/>
              <a:pPr/>
              <a:t>91</a:t>
            </a:fld>
            <a:endParaRPr lang="en-US"/>
          </a:p>
        </p:txBody>
      </p:sp>
      <p:pic>
        <p:nvPicPr>
          <p:cNvPr id="4" name="Picture 2" descr="C:\Users\u0097060\Dropbox\Research\Conferences, Seminars, Workshops\2015-02 LIPS\N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72" y="3620224"/>
            <a:ext cx="2525128" cy="27488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u0097060\Dropbox\Research\My Papers\8 CLOC bereavement\3. JAbnPsy\Figures\Figure3.e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524" y="3629749"/>
            <a:ext cx="2981075" cy="273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40300"/>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a:pPr>
            <a:r>
              <a:rPr lang="de-DE" dirty="0" err="1" smtClean="0"/>
              <a:t>Utilize</a:t>
            </a:r>
            <a:r>
              <a:rPr lang="de-DE" dirty="0" smtClean="0"/>
              <a:t> a </a:t>
            </a:r>
            <a:r>
              <a:rPr lang="de-DE" i="1" dirty="0" smtClean="0"/>
              <a:t>symptom-</a:t>
            </a:r>
            <a:r>
              <a:rPr lang="de-DE" i="1" dirty="0" err="1" smtClean="0"/>
              <a:t>based</a:t>
            </a:r>
            <a:r>
              <a:rPr lang="de-DE" i="1" dirty="0" smtClean="0"/>
              <a:t> </a:t>
            </a:r>
            <a:r>
              <a:rPr lang="de-DE" i="1" dirty="0" err="1" smtClean="0"/>
              <a:t>approach</a:t>
            </a:r>
            <a:r>
              <a:rPr lang="de-DE" i="1" dirty="0" smtClean="0"/>
              <a:t> </a:t>
            </a:r>
            <a:r>
              <a:rPr lang="de-DE" dirty="0" err="1" smtClean="0"/>
              <a:t>that</a:t>
            </a:r>
            <a:r>
              <a:rPr lang="de-DE" dirty="0" smtClean="0"/>
              <a:t> </a:t>
            </a:r>
            <a:r>
              <a:rPr lang="de-DE" dirty="0" err="1" smtClean="0"/>
              <a:t>promises</a:t>
            </a:r>
            <a:r>
              <a:rPr lang="de-DE" dirty="0" smtClean="0"/>
              <a:t> </a:t>
            </a:r>
            <a:r>
              <a:rPr lang="de-DE" dirty="0" err="1" smtClean="0"/>
              <a:t>important</a:t>
            </a:r>
            <a:r>
              <a:rPr lang="de-DE" dirty="0" smtClean="0"/>
              <a:t> </a:t>
            </a:r>
            <a:r>
              <a:rPr lang="de-DE" dirty="0" err="1" smtClean="0"/>
              <a:t>clinical</a:t>
            </a:r>
            <a:r>
              <a:rPr lang="de-DE" dirty="0" smtClean="0"/>
              <a:t> </a:t>
            </a:r>
            <a:r>
              <a:rPr lang="de-DE" dirty="0" err="1" smtClean="0"/>
              <a:t>insights</a:t>
            </a:r>
            <a:endParaRPr lang="de-DE" dirty="0"/>
          </a:p>
          <a:p>
            <a:pPr lvl="1"/>
            <a:r>
              <a:rPr lang="de-DE" dirty="0" err="1" smtClean="0"/>
              <a:t>Antidepressants</a:t>
            </a:r>
            <a:endParaRPr lang="de-DE" dirty="0" smtClean="0"/>
          </a:p>
          <a:p>
            <a:pPr lvl="1"/>
            <a:r>
              <a:rPr lang="de-DE" dirty="0" err="1" smtClean="0"/>
              <a:t>Genetics</a:t>
            </a:r>
            <a:endParaRPr lang="de-DE" dirty="0" smtClean="0"/>
          </a:p>
          <a:p>
            <a:pPr lvl="1"/>
            <a:r>
              <a:rPr lang="de-DE" dirty="0"/>
              <a:t>B</a:t>
            </a:r>
            <a:r>
              <a:rPr lang="de-DE" dirty="0" smtClean="0"/>
              <a:t>rain </a:t>
            </a:r>
            <a:r>
              <a:rPr lang="de-DE" dirty="0" err="1" smtClean="0"/>
              <a:t>correlates</a:t>
            </a:r>
            <a:endParaRPr lang="de-DE" dirty="0" smtClean="0"/>
          </a:p>
          <a:p>
            <a:pPr lvl="1"/>
            <a:r>
              <a:rPr lang="de-DE" dirty="0" smtClean="0"/>
              <a:t>Psychological </a:t>
            </a:r>
            <a:r>
              <a:rPr lang="de-DE" dirty="0" err="1" smtClean="0"/>
              <a:t>research</a:t>
            </a:r>
            <a:r>
              <a:rPr lang="de-DE" dirty="0" smtClean="0"/>
              <a:t> (e.g., </a:t>
            </a:r>
            <a:r>
              <a:rPr lang="de-DE" dirty="0" err="1" smtClean="0"/>
              <a:t>risk</a:t>
            </a:r>
            <a:r>
              <a:rPr lang="de-DE" dirty="0" smtClean="0"/>
              <a:t> </a:t>
            </a:r>
            <a:r>
              <a:rPr lang="de-DE" dirty="0" err="1" smtClean="0"/>
              <a:t>factors</a:t>
            </a:r>
            <a:r>
              <a:rPr lang="de-DE" dirty="0" smtClean="0"/>
              <a:t>)</a:t>
            </a:r>
          </a:p>
          <a:p>
            <a:pPr lvl="1"/>
            <a:endParaRPr lang="de-DE" dirty="0" smtClean="0"/>
          </a:p>
        </p:txBody>
      </p:sp>
      <p:sp>
        <p:nvSpPr>
          <p:cNvPr id="4" name="Foliennummernplatzhalter 3"/>
          <p:cNvSpPr>
            <a:spLocks noGrp="1"/>
          </p:cNvSpPr>
          <p:nvPr>
            <p:ph type="sldNum" sz="quarter" idx="12"/>
          </p:nvPr>
        </p:nvSpPr>
        <p:spPr/>
        <p:txBody>
          <a:bodyPr/>
          <a:lstStyle/>
          <a:p>
            <a:fld id="{956ABC0E-5A83-1A40-ACCB-27CC011796BE}" type="slidenum">
              <a:rPr lang="en-US" smtClean="0"/>
              <a:pPr/>
              <a:t>92</a:t>
            </a:fld>
            <a:endParaRPr lang="en-US"/>
          </a:p>
        </p:txBody>
      </p:sp>
    </p:spTree>
    <p:extLst>
      <p:ext uri="{BB962C8B-B14F-4D97-AF65-F5344CB8AC3E}">
        <p14:creationId xmlns:p14="http://schemas.microsoft.com/office/powerpoint/2010/main" val="3188630218"/>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a:xfrm>
            <a:off x="457200" y="1585118"/>
            <a:ext cx="8229600" cy="4525963"/>
          </a:xfrm>
        </p:spPr>
        <p:txBody>
          <a:bodyPr>
            <a:normAutofit/>
          </a:bodyPr>
          <a:lstStyle/>
          <a:p>
            <a:pPr marL="457200" indent="-457200">
              <a:buFont typeface="+mj-lt"/>
              <a:buAutoNum type="arabicPeriod" startAt="2"/>
            </a:pPr>
            <a:r>
              <a:rPr lang="de-DE" dirty="0" smtClean="0"/>
              <a:t>Symptom </a:t>
            </a:r>
            <a:r>
              <a:rPr lang="de-DE" dirty="0" err="1" smtClean="0"/>
              <a:t>assessment</a:t>
            </a:r>
            <a:r>
              <a:rPr lang="de-DE" dirty="0" smtClean="0"/>
              <a:t>: </a:t>
            </a:r>
            <a:r>
              <a:rPr lang="de-DE" dirty="0" err="1" smtClean="0"/>
              <a:t>quality</a:t>
            </a:r>
            <a:endParaRPr lang="de-DE" dirty="0" smtClean="0"/>
          </a:p>
        </p:txBody>
      </p:sp>
      <p:sp>
        <p:nvSpPr>
          <p:cNvPr id="4" name="Foliennummernplatzhalter 3"/>
          <p:cNvSpPr>
            <a:spLocks noGrp="1"/>
          </p:cNvSpPr>
          <p:nvPr>
            <p:ph type="sldNum" sz="quarter" idx="12"/>
          </p:nvPr>
        </p:nvSpPr>
        <p:spPr/>
        <p:txBody>
          <a:bodyPr/>
          <a:lstStyle/>
          <a:p>
            <a:fld id="{956ABC0E-5A83-1A40-ACCB-27CC011796BE}" type="slidenum">
              <a:rPr lang="en-US" smtClean="0"/>
              <a:pPr/>
              <a:t>93</a:t>
            </a:fld>
            <a:endParaRPr lang="en-US"/>
          </a:p>
        </p:txBody>
      </p:sp>
      <p:grpSp>
        <p:nvGrpSpPr>
          <p:cNvPr id="14" name="Group 13"/>
          <p:cNvGrpSpPr/>
          <p:nvPr/>
        </p:nvGrpSpPr>
        <p:grpSpPr>
          <a:xfrm>
            <a:off x="46037" y="2533650"/>
            <a:ext cx="9097963" cy="2436200"/>
            <a:chOff x="46037" y="2533650"/>
            <a:chExt cx="9097963" cy="2436200"/>
          </a:xfrm>
        </p:grpSpPr>
        <p:pic>
          <p:nvPicPr>
            <p:cNvPr id="13314" name="Picture 2" descr="C:\Users\u0097060\Dropbox\Research\Conferences, Seminars, Workshops\2015-02 LIPS\phq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 y="2533650"/>
              <a:ext cx="9097963" cy="8763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160337" y="3452813"/>
              <a:ext cx="8936038" cy="790575"/>
              <a:chOff x="160337" y="3538538"/>
              <a:chExt cx="8936038" cy="790575"/>
            </a:xfrm>
          </p:grpSpPr>
          <p:pic>
            <p:nvPicPr>
              <p:cNvPr id="13315" name="Picture 3" descr="C:\Users\u0097060\Dropbox\Research\Conferences, Seminars, Workshops\2015-02 LIPS\phq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337" y="3538538"/>
                <a:ext cx="8936038" cy="7905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57176" y="3695700"/>
                <a:ext cx="457200" cy="2571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209551" y="4084025"/>
              <a:ext cx="8829674" cy="885825"/>
              <a:chOff x="209551" y="4391025"/>
              <a:chExt cx="8829674" cy="885825"/>
            </a:xfrm>
          </p:grpSpPr>
          <p:pic>
            <p:nvPicPr>
              <p:cNvPr id="13316" name="Picture 4" descr="C:\Users\u0097060\Dropbox\Research\Conferences, Seminars, Workshops\2015-02 LIPS\phq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487" y="4391025"/>
                <a:ext cx="8821738" cy="8858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209551" y="4419600"/>
                <a:ext cx="457200" cy="2571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0275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 descr="Fig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2141" y="1807930"/>
            <a:ext cx="3752850" cy="4655989"/>
          </a:xfrm>
          <a:prstGeom prst="rect">
            <a:avLst/>
          </a:prstGeom>
        </p:spPr>
      </p:pic>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startAt="2"/>
            </a:pPr>
            <a:r>
              <a:rPr lang="de-DE" dirty="0" smtClean="0"/>
              <a:t>Symptom </a:t>
            </a:r>
            <a:r>
              <a:rPr lang="de-DE" dirty="0" err="1" smtClean="0"/>
              <a:t>assessment</a:t>
            </a:r>
            <a:r>
              <a:rPr lang="de-DE" dirty="0" smtClean="0"/>
              <a:t>: </a:t>
            </a:r>
            <a:r>
              <a:rPr lang="de-DE" dirty="0" err="1" smtClean="0"/>
              <a:t>quality</a:t>
            </a:r>
            <a:endParaRPr lang="de-DE" dirty="0" smtClean="0"/>
          </a:p>
          <a:p>
            <a:pPr lvl="1"/>
            <a:r>
              <a:rPr lang="de-DE" dirty="0" err="1" smtClean="0"/>
              <a:t>Insomnia</a:t>
            </a:r>
            <a:r>
              <a:rPr lang="de-DE" dirty="0" smtClean="0"/>
              <a:t> </a:t>
            </a:r>
            <a:r>
              <a:rPr lang="de-DE" dirty="0" err="1" smtClean="0"/>
              <a:t>vs</a:t>
            </a:r>
            <a:r>
              <a:rPr lang="de-DE" dirty="0" smtClean="0"/>
              <a:t> </a:t>
            </a:r>
            <a:r>
              <a:rPr lang="de-DE" dirty="0" err="1" smtClean="0"/>
              <a:t>hypersomnia</a:t>
            </a:r>
            <a:endParaRPr lang="de-DE" dirty="0" smtClean="0"/>
          </a:p>
          <a:p>
            <a:pPr lvl="1"/>
            <a:r>
              <a:rPr lang="de-DE" dirty="0" smtClean="0"/>
              <a:t>Psychomotor </a:t>
            </a:r>
            <a:r>
              <a:rPr lang="de-DE" dirty="0" err="1" smtClean="0"/>
              <a:t>retardation</a:t>
            </a:r>
            <a:r>
              <a:rPr lang="de-DE" dirty="0" smtClean="0"/>
              <a:t> </a:t>
            </a:r>
            <a:r>
              <a:rPr lang="de-DE" dirty="0" err="1" smtClean="0"/>
              <a:t>vs</a:t>
            </a:r>
            <a:r>
              <a:rPr lang="de-DE" dirty="0" smtClean="0"/>
              <a:t> </a:t>
            </a:r>
            <a:r>
              <a:rPr lang="de-DE" dirty="0" err="1" smtClean="0"/>
              <a:t>agitation</a:t>
            </a:r>
            <a:endParaRPr lang="de-DE" dirty="0" smtClean="0"/>
          </a:p>
          <a:p>
            <a:pPr lvl="1"/>
            <a:r>
              <a:rPr lang="de-DE" dirty="0" smtClean="0"/>
              <a:t>Appetite </a:t>
            </a:r>
            <a:r>
              <a:rPr lang="de-DE" dirty="0" err="1" smtClean="0"/>
              <a:t>gain</a:t>
            </a:r>
            <a:r>
              <a:rPr lang="de-DE" dirty="0" smtClean="0"/>
              <a:t> </a:t>
            </a:r>
            <a:r>
              <a:rPr lang="de-DE" dirty="0" err="1" smtClean="0"/>
              <a:t>vs</a:t>
            </a:r>
            <a:r>
              <a:rPr lang="de-DE" dirty="0" smtClean="0"/>
              <a:t> </a:t>
            </a:r>
            <a:r>
              <a:rPr lang="de-DE" dirty="0" err="1" smtClean="0"/>
              <a:t>appetite</a:t>
            </a:r>
            <a:r>
              <a:rPr lang="de-DE" dirty="0" smtClean="0"/>
              <a:t> </a:t>
            </a:r>
            <a:r>
              <a:rPr lang="de-DE" dirty="0" err="1" smtClean="0"/>
              <a:t>loss</a:t>
            </a:r>
            <a:endParaRPr lang="de-DE" dirty="0" smtClean="0"/>
          </a:p>
        </p:txBody>
      </p:sp>
      <p:sp>
        <p:nvSpPr>
          <p:cNvPr id="4" name="Foliennummernplatzhalter 3"/>
          <p:cNvSpPr>
            <a:spLocks noGrp="1"/>
          </p:cNvSpPr>
          <p:nvPr>
            <p:ph type="sldNum" sz="quarter" idx="12"/>
          </p:nvPr>
        </p:nvSpPr>
        <p:spPr/>
        <p:txBody>
          <a:bodyPr/>
          <a:lstStyle/>
          <a:p>
            <a:fld id="{956ABC0E-5A83-1A40-ACCB-27CC011796BE}" type="slidenum">
              <a:rPr lang="en-US" smtClean="0"/>
              <a:pPr/>
              <a:t>94</a:t>
            </a:fld>
            <a:endParaRPr lang="en-US"/>
          </a:p>
        </p:txBody>
      </p:sp>
      <p:sp>
        <p:nvSpPr>
          <p:cNvPr id="8" name="Rectangle 7"/>
          <p:cNvSpPr/>
          <p:nvPr/>
        </p:nvSpPr>
        <p:spPr>
          <a:xfrm>
            <a:off x="5398040" y="3000375"/>
            <a:ext cx="2483935" cy="241300"/>
          </a:xfrm>
          <a:prstGeom prst="rect">
            <a:avLst/>
          </a:prstGeom>
          <a:solidFill>
            <a:srgbClr val="C0504D">
              <a:alpha val="14118"/>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398040" y="4562475"/>
            <a:ext cx="2483935" cy="241300"/>
          </a:xfrm>
          <a:prstGeom prst="rect">
            <a:avLst/>
          </a:prstGeom>
          <a:solidFill>
            <a:srgbClr val="C0504D">
              <a:alpha val="14118"/>
            </a:srgb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59794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680870" y="2479019"/>
            <a:ext cx="2192363" cy="2501354"/>
            <a:chOff x="457200" y="781050"/>
            <a:chExt cx="4986767" cy="5689600"/>
          </a:xfrm>
        </p:grpSpPr>
        <p:pic>
          <p:nvPicPr>
            <p:cNvPr id="16" name="Picture 2" descr="C:\Users\u0097060\Dropbox\Research\Projects\2012 STARD\anxiety anger\figures 28 symptoms\1a. NW lass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81050"/>
              <a:ext cx="4986767" cy="56896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57200" y="781050"/>
              <a:ext cx="1714500" cy="3829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startAt="3"/>
            </a:pPr>
            <a:r>
              <a:rPr lang="de-DE" dirty="0" smtClean="0"/>
              <a:t>Symptom </a:t>
            </a:r>
            <a:r>
              <a:rPr lang="de-DE" dirty="0" err="1" smtClean="0"/>
              <a:t>assessment</a:t>
            </a:r>
            <a:r>
              <a:rPr lang="de-DE" dirty="0" smtClean="0"/>
              <a:t>: </a:t>
            </a:r>
            <a:r>
              <a:rPr lang="de-DE" dirty="0" err="1" smtClean="0"/>
              <a:t>quantity</a:t>
            </a:r>
            <a:endParaRPr lang="de-DE" dirty="0" smtClean="0"/>
          </a:p>
          <a:p>
            <a:pPr lvl="1"/>
            <a:r>
              <a:rPr lang="de-DE" dirty="0" err="1" smtClean="0"/>
              <a:t>Anxiety</a:t>
            </a:r>
            <a:r>
              <a:rPr lang="de-DE" dirty="0" smtClean="0"/>
              <a:t>: </a:t>
            </a:r>
            <a:r>
              <a:rPr lang="de-DE" dirty="0" err="1" smtClean="0"/>
              <a:t>highly</a:t>
            </a:r>
            <a:r>
              <a:rPr lang="de-DE" dirty="0" smtClean="0"/>
              <a:t> </a:t>
            </a:r>
            <a:r>
              <a:rPr lang="de-DE" dirty="0" err="1" smtClean="0"/>
              <a:t>prevalent</a:t>
            </a:r>
            <a:r>
              <a:rPr lang="de-DE" dirty="0" smtClean="0"/>
              <a:t> </a:t>
            </a:r>
            <a:r>
              <a:rPr lang="de-DE" dirty="0" err="1" smtClean="0"/>
              <a:t>marker</a:t>
            </a:r>
            <a:r>
              <a:rPr lang="de-DE" dirty="0" smtClean="0"/>
              <a:t> </a:t>
            </a:r>
            <a:r>
              <a:rPr lang="de-DE" dirty="0" err="1"/>
              <a:t>of</a:t>
            </a:r>
            <a:r>
              <a:rPr lang="de-DE" dirty="0"/>
              <a:t> </a:t>
            </a:r>
            <a:r>
              <a:rPr lang="de-DE" dirty="0" err="1" smtClean="0"/>
              <a:t>more</a:t>
            </a:r>
            <a:r>
              <a:rPr lang="de-DE" dirty="0" smtClean="0"/>
              <a:t> </a:t>
            </a:r>
            <a:r>
              <a:rPr lang="de-DE" dirty="0" err="1"/>
              <a:t>severe</a:t>
            </a:r>
            <a:r>
              <a:rPr lang="de-DE" dirty="0"/>
              <a:t>, </a:t>
            </a:r>
            <a:r>
              <a:rPr lang="de-DE" dirty="0" err="1"/>
              <a:t>chronic</a:t>
            </a:r>
            <a:r>
              <a:rPr lang="de-DE" dirty="0"/>
              <a:t>, </a:t>
            </a:r>
            <a:r>
              <a:rPr lang="de-DE" dirty="0" err="1"/>
              <a:t>and</a:t>
            </a:r>
            <a:r>
              <a:rPr lang="de-DE" dirty="0"/>
              <a:t> </a:t>
            </a:r>
            <a:r>
              <a:rPr lang="de-DE" dirty="0" err="1"/>
              <a:t>complex</a:t>
            </a:r>
            <a:r>
              <a:rPr lang="de-DE" dirty="0"/>
              <a:t> </a:t>
            </a:r>
            <a:r>
              <a:rPr lang="de-DE" dirty="0" smtClean="0"/>
              <a:t>MDD  </a:t>
            </a:r>
          </a:p>
        </p:txBody>
      </p:sp>
      <p:sp>
        <p:nvSpPr>
          <p:cNvPr id="4" name="Foliennummernplatzhalter 3"/>
          <p:cNvSpPr>
            <a:spLocks noGrp="1"/>
          </p:cNvSpPr>
          <p:nvPr>
            <p:ph type="sldNum" sz="quarter" idx="12"/>
          </p:nvPr>
        </p:nvSpPr>
        <p:spPr/>
        <p:txBody>
          <a:bodyPr/>
          <a:lstStyle/>
          <a:p>
            <a:fld id="{956ABC0E-5A83-1A40-ACCB-27CC011796BE}" type="slidenum">
              <a:rPr lang="en-US" smtClean="0"/>
              <a:pPr/>
              <a:t>95</a:t>
            </a:fld>
            <a:endParaRPr lang="en-US"/>
          </a:p>
        </p:txBody>
      </p:sp>
      <p:grpSp>
        <p:nvGrpSpPr>
          <p:cNvPr id="14" name="Group 13"/>
          <p:cNvGrpSpPr/>
          <p:nvPr/>
        </p:nvGrpSpPr>
        <p:grpSpPr>
          <a:xfrm>
            <a:off x="1051025" y="2830646"/>
            <a:ext cx="6774314" cy="3617019"/>
            <a:chOff x="1051025" y="2999328"/>
            <a:chExt cx="6774314" cy="3617019"/>
          </a:xfrm>
        </p:grpSpPr>
        <p:pic>
          <p:nvPicPr>
            <p:cNvPr id="6" name="Picture 3" descr="C:\Users\u0097060\Dropbox\Research\Projects\2012 STARD\anxiety anger\figures 28 symptoms\2a centrality nice lass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25" y="2999328"/>
              <a:ext cx="6774314" cy="361701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p:cNvCxnSpPr/>
            <p:nvPr/>
          </p:nvCxnSpPr>
          <p:spPr>
            <a:xfrm>
              <a:off x="2903220" y="3439172"/>
              <a:ext cx="342900" cy="6172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3501390" y="3503942"/>
              <a:ext cx="342900" cy="61722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spTree>
    <p:extLst>
      <p:ext uri="{BB962C8B-B14F-4D97-AF65-F5344CB8AC3E}">
        <p14:creationId xmlns:p14="http://schemas.microsoft.com/office/powerpoint/2010/main" val="4171109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startAt="3"/>
            </a:pPr>
            <a:r>
              <a:rPr lang="de-DE" dirty="0" smtClean="0"/>
              <a:t>Symptom </a:t>
            </a:r>
            <a:r>
              <a:rPr lang="de-DE" dirty="0" err="1" smtClean="0"/>
              <a:t>assessment</a:t>
            </a:r>
            <a:r>
              <a:rPr lang="de-DE" dirty="0" smtClean="0"/>
              <a:t>: </a:t>
            </a:r>
            <a:r>
              <a:rPr lang="de-DE" dirty="0" err="1" smtClean="0"/>
              <a:t>quantity</a:t>
            </a:r>
            <a:endParaRPr lang="de-DE" dirty="0" smtClean="0"/>
          </a:p>
          <a:p>
            <a:pPr lvl="1"/>
            <a:r>
              <a:rPr lang="de-DE" dirty="0" err="1" smtClean="0"/>
              <a:t>Anxiety</a:t>
            </a:r>
            <a:r>
              <a:rPr lang="de-DE" dirty="0" smtClean="0"/>
              <a:t>: </a:t>
            </a:r>
            <a:r>
              <a:rPr lang="de-DE" dirty="0" err="1" smtClean="0"/>
              <a:t>highly</a:t>
            </a:r>
            <a:r>
              <a:rPr lang="de-DE" dirty="0" smtClean="0"/>
              <a:t> </a:t>
            </a:r>
            <a:r>
              <a:rPr lang="de-DE" dirty="0" err="1" smtClean="0"/>
              <a:t>prevalent</a:t>
            </a:r>
            <a:r>
              <a:rPr lang="de-DE" dirty="0" smtClean="0"/>
              <a:t> </a:t>
            </a:r>
            <a:r>
              <a:rPr lang="de-DE" dirty="0" err="1" smtClean="0"/>
              <a:t>marker</a:t>
            </a:r>
            <a:r>
              <a:rPr lang="de-DE" dirty="0" smtClean="0"/>
              <a:t> </a:t>
            </a:r>
            <a:r>
              <a:rPr lang="de-DE" dirty="0" err="1"/>
              <a:t>of</a:t>
            </a:r>
            <a:r>
              <a:rPr lang="de-DE" dirty="0"/>
              <a:t> </a:t>
            </a:r>
            <a:r>
              <a:rPr lang="de-DE" dirty="0" err="1" smtClean="0"/>
              <a:t>more</a:t>
            </a:r>
            <a:r>
              <a:rPr lang="de-DE" dirty="0" smtClean="0"/>
              <a:t> </a:t>
            </a:r>
            <a:r>
              <a:rPr lang="de-DE" dirty="0" err="1"/>
              <a:t>severe</a:t>
            </a:r>
            <a:r>
              <a:rPr lang="de-DE" dirty="0"/>
              <a:t>, </a:t>
            </a:r>
            <a:r>
              <a:rPr lang="de-DE" dirty="0" err="1"/>
              <a:t>chronic</a:t>
            </a:r>
            <a:r>
              <a:rPr lang="de-DE" dirty="0"/>
              <a:t>, </a:t>
            </a:r>
            <a:r>
              <a:rPr lang="de-DE" dirty="0" err="1"/>
              <a:t>and</a:t>
            </a:r>
            <a:r>
              <a:rPr lang="de-DE" dirty="0"/>
              <a:t> </a:t>
            </a:r>
            <a:r>
              <a:rPr lang="de-DE" dirty="0" err="1"/>
              <a:t>complex</a:t>
            </a:r>
            <a:r>
              <a:rPr lang="de-DE" dirty="0"/>
              <a:t> </a:t>
            </a:r>
            <a:r>
              <a:rPr lang="de-DE" dirty="0" smtClean="0"/>
              <a:t>MDD  </a:t>
            </a:r>
          </a:p>
          <a:p>
            <a:pPr lvl="1"/>
            <a:r>
              <a:rPr lang="de-DE" dirty="0" err="1" smtClean="0"/>
              <a:t>Nightmares</a:t>
            </a:r>
            <a:r>
              <a:rPr lang="de-DE" dirty="0" smtClean="0"/>
              <a:t> </a:t>
            </a:r>
            <a:r>
              <a:rPr lang="de-DE" dirty="0" err="1" smtClean="0"/>
              <a:t>increase</a:t>
            </a:r>
            <a:r>
              <a:rPr lang="de-DE" dirty="0" smtClean="0"/>
              <a:t> </a:t>
            </a:r>
            <a:r>
              <a:rPr lang="de-DE" dirty="0" err="1" smtClean="0"/>
              <a:t>suicide</a:t>
            </a:r>
            <a:r>
              <a:rPr lang="de-DE" dirty="0" smtClean="0"/>
              <a:t> </a:t>
            </a:r>
            <a:r>
              <a:rPr lang="de-DE" dirty="0" err="1" smtClean="0"/>
              <a:t>risk</a:t>
            </a:r>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96</a:t>
            </a:fld>
            <a:endParaRPr lang="en-US"/>
          </a:p>
        </p:txBody>
      </p:sp>
    </p:spTree>
    <p:extLst>
      <p:ext uri="{BB962C8B-B14F-4D97-AF65-F5344CB8AC3E}">
        <p14:creationId xmlns:p14="http://schemas.microsoft.com/office/powerpoint/2010/main" val="1631419804"/>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startAt="4"/>
            </a:pPr>
            <a:r>
              <a:rPr lang="de-DE" dirty="0" smtClean="0"/>
              <a:t>Use multiple </a:t>
            </a:r>
            <a:r>
              <a:rPr lang="de-DE" dirty="0" err="1" smtClean="0"/>
              <a:t>rating</a:t>
            </a:r>
            <a:r>
              <a:rPr lang="de-DE" dirty="0" smtClean="0"/>
              <a:t> </a:t>
            </a:r>
            <a:r>
              <a:rPr lang="de-DE" dirty="0" err="1" smtClean="0"/>
              <a:t>scales</a:t>
            </a:r>
            <a:r>
              <a:rPr lang="de-DE" dirty="0" smtClean="0"/>
              <a:t> </a:t>
            </a:r>
            <a:r>
              <a:rPr lang="de-DE" dirty="0" err="1" smtClean="0"/>
              <a:t>if</a:t>
            </a:r>
            <a:r>
              <a:rPr lang="de-DE" dirty="0" smtClean="0"/>
              <a:t> </a:t>
            </a:r>
            <a:r>
              <a:rPr lang="de-DE" dirty="0" err="1" smtClean="0"/>
              <a:t>sum-scores</a:t>
            </a:r>
            <a:r>
              <a:rPr lang="de-DE" dirty="0" smtClean="0"/>
              <a:t> </a:t>
            </a:r>
            <a:r>
              <a:rPr lang="de-DE" dirty="0" err="1" smtClean="0"/>
              <a:t>are</a:t>
            </a:r>
            <a:r>
              <a:rPr lang="de-DE" dirty="0" smtClean="0"/>
              <a:t> </a:t>
            </a:r>
            <a:r>
              <a:rPr lang="de-DE" dirty="0" err="1" smtClean="0"/>
              <a:t>necessary</a:t>
            </a:r>
            <a:endParaRPr lang="de-DE" dirty="0" smtClean="0"/>
          </a:p>
          <a:p>
            <a:pPr lvl="1"/>
            <a:r>
              <a:rPr lang="de-DE" dirty="0" err="1" smtClean="0"/>
              <a:t>Sum</a:t>
            </a:r>
            <a:r>
              <a:rPr lang="de-DE" dirty="0" smtClean="0"/>
              <a:t> </a:t>
            </a:r>
            <a:r>
              <a:rPr lang="de-DE" dirty="0" err="1" smtClean="0"/>
              <a:t>scores</a:t>
            </a:r>
            <a:r>
              <a:rPr lang="de-DE" dirty="0" smtClean="0"/>
              <a:t> </a:t>
            </a:r>
            <a:r>
              <a:rPr lang="de-DE" dirty="0" err="1" smtClean="0"/>
              <a:t>of</a:t>
            </a:r>
            <a:r>
              <a:rPr lang="de-DE" dirty="0" smtClean="0"/>
              <a:t> </a:t>
            </a:r>
            <a:r>
              <a:rPr lang="de-DE" dirty="0" err="1" smtClean="0"/>
              <a:t>common</a:t>
            </a:r>
            <a:r>
              <a:rPr lang="de-DE" dirty="0" smtClean="0"/>
              <a:t> </a:t>
            </a:r>
            <a:r>
              <a:rPr lang="de-DE" dirty="0" err="1" smtClean="0"/>
              <a:t>rating</a:t>
            </a:r>
            <a:r>
              <a:rPr lang="de-DE" dirty="0" smtClean="0"/>
              <a:t> </a:t>
            </a:r>
            <a:r>
              <a:rPr lang="de-DE" dirty="0" err="1" smtClean="0"/>
              <a:t>scales</a:t>
            </a:r>
            <a:r>
              <a:rPr lang="de-DE" dirty="0" smtClean="0"/>
              <a:t> </a:t>
            </a:r>
            <a:r>
              <a:rPr lang="de-DE" dirty="0" err="1" smtClean="0"/>
              <a:t>are</a:t>
            </a:r>
            <a:r>
              <a:rPr lang="de-DE" dirty="0" smtClean="0"/>
              <a:t> </a:t>
            </a:r>
            <a:r>
              <a:rPr lang="de-DE" dirty="0" err="1" smtClean="0"/>
              <a:t>only</a:t>
            </a:r>
            <a:r>
              <a:rPr lang="de-DE" dirty="0" smtClean="0"/>
              <a:t> </a:t>
            </a:r>
            <a:r>
              <a:rPr lang="de-DE" dirty="0" err="1" smtClean="0"/>
              <a:t>moderately</a:t>
            </a:r>
            <a:r>
              <a:rPr lang="de-DE" dirty="0" smtClean="0"/>
              <a:t> </a:t>
            </a:r>
            <a:r>
              <a:rPr lang="de-DE" dirty="0" err="1" smtClean="0"/>
              <a:t>correlated</a:t>
            </a:r>
            <a:r>
              <a:rPr lang="de-DE" dirty="0" smtClean="0"/>
              <a:t> </a:t>
            </a:r>
            <a:br>
              <a:rPr lang="de-DE" dirty="0" smtClean="0"/>
            </a:br>
            <a:r>
              <a:rPr lang="de-DE" dirty="0" smtClean="0"/>
              <a:t>(~ 0.4).</a:t>
            </a:r>
          </a:p>
          <a:p>
            <a:pPr lvl="1"/>
            <a:r>
              <a:rPr lang="en-US" dirty="0" smtClean="0"/>
              <a:t>Scales </a:t>
            </a:r>
            <a:r>
              <a:rPr lang="en-US" dirty="0"/>
              <a:t>differ in how they classify depressed patients into severity </a:t>
            </a:r>
            <a:r>
              <a:rPr lang="en-US" dirty="0" smtClean="0"/>
              <a:t>groups; particular scale chosen can </a:t>
            </a:r>
            <a:r>
              <a:rPr lang="en-US" dirty="0"/>
              <a:t>bias who qualifies for enrollment, and who achieves </a:t>
            </a:r>
            <a:r>
              <a:rPr lang="en-US" dirty="0" smtClean="0"/>
              <a:t>remission</a:t>
            </a:r>
            <a:endParaRPr lang="de-DE" dirty="0" smtClean="0"/>
          </a:p>
          <a:p>
            <a:pPr lvl="1"/>
            <a:r>
              <a:rPr lang="de-DE" dirty="0" err="1" smtClean="0"/>
              <a:t>If</a:t>
            </a:r>
            <a:r>
              <a:rPr lang="de-DE" dirty="0" smtClean="0"/>
              <a:t> </a:t>
            </a:r>
            <a:r>
              <a:rPr lang="de-DE" dirty="0" err="1" smtClean="0"/>
              <a:t>sum-scores</a:t>
            </a:r>
            <a:r>
              <a:rPr lang="de-DE" dirty="0" smtClean="0"/>
              <a:t> </a:t>
            </a:r>
            <a:r>
              <a:rPr lang="de-DE" dirty="0" err="1" smtClean="0"/>
              <a:t>have</a:t>
            </a:r>
            <a:r>
              <a:rPr lang="de-DE" dirty="0" smtClean="0"/>
              <a:t> </a:t>
            </a:r>
            <a:r>
              <a:rPr lang="de-DE" dirty="0" err="1" smtClean="0"/>
              <a:t>to</a:t>
            </a:r>
            <a:r>
              <a:rPr lang="de-DE" dirty="0" smtClean="0"/>
              <a:t> </a:t>
            </a:r>
            <a:r>
              <a:rPr lang="de-DE" dirty="0" err="1" smtClean="0"/>
              <a:t>be</a:t>
            </a:r>
            <a:r>
              <a:rPr lang="de-DE" dirty="0" smtClean="0"/>
              <a:t> </a:t>
            </a:r>
            <a:r>
              <a:rPr lang="de-DE" dirty="0" err="1" smtClean="0"/>
              <a:t>used</a:t>
            </a:r>
            <a:r>
              <a:rPr lang="de-DE" dirty="0" smtClean="0"/>
              <a:t>, </a:t>
            </a:r>
            <a:r>
              <a:rPr lang="de-DE" dirty="0" err="1" smtClean="0"/>
              <a:t>use</a:t>
            </a:r>
            <a:r>
              <a:rPr lang="de-DE" dirty="0" smtClean="0"/>
              <a:t> multiple different </a:t>
            </a:r>
            <a:r>
              <a:rPr lang="de-DE" dirty="0" err="1" smtClean="0"/>
              <a:t>rating</a:t>
            </a:r>
            <a:r>
              <a:rPr lang="de-DE" dirty="0" smtClean="0"/>
              <a:t> </a:t>
            </a:r>
            <a:r>
              <a:rPr lang="de-DE" dirty="0" err="1" smtClean="0"/>
              <a:t>scales</a:t>
            </a:r>
            <a:r>
              <a:rPr lang="de-DE" dirty="0" smtClean="0"/>
              <a:t> </a:t>
            </a:r>
            <a:r>
              <a:rPr lang="de-DE" dirty="0" err="1" smtClean="0"/>
              <a:t>and</a:t>
            </a:r>
            <a:r>
              <a:rPr lang="de-DE" dirty="0" smtClean="0"/>
              <a:t> check </a:t>
            </a:r>
            <a:r>
              <a:rPr lang="de-DE" dirty="0" err="1" smtClean="0"/>
              <a:t>for</a:t>
            </a:r>
            <a:r>
              <a:rPr lang="de-DE" dirty="0" smtClean="0"/>
              <a:t> </a:t>
            </a:r>
            <a:r>
              <a:rPr lang="de-DE" dirty="0" err="1" smtClean="0"/>
              <a:t>robustness</a:t>
            </a:r>
            <a:r>
              <a:rPr lang="de-DE" dirty="0" smtClean="0"/>
              <a:t> </a:t>
            </a:r>
            <a:r>
              <a:rPr lang="de-DE" dirty="0" err="1" smtClean="0"/>
              <a:t>of</a:t>
            </a:r>
            <a:r>
              <a:rPr lang="de-DE" dirty="0" smtClean="0"/>
              <a:t> </a:t>
            </a:r>
            <a:r>
              <a:rPr lang="de-DE" dirty="0" err="1" smtClean="0"/>
              <a:t>effects</a:t>
            </a:r>
            <a:r>
              <a:rPr lang="de-DE" dirty="0" smtClean="0"/>
              <a:t>. </a:t>
            </a:r>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97</a:t>
            </a:fld>
            <a:endParaRPr lang="en-US"/>
          </a:p>
        </p:txBody>
      </p:sp>
    </p:spTree>
    <p:extLst>
      <p:ext uri="{BB962C8B-B14F-4D97-AF65-F5344CB8AC3E}">
        <p14:creationId xmlns:p14="http://schemas.microsoft.com/office/powerpoint/2010/main" val="3391721369"/>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startAt="5"/>
            </a:pPr>
            <a:r>
              <a:rPr lang="de-DE" dirty="0" smtClean="0"/>
              <a:t>Report </a:t>
            </a:r>
            <a:r>
              <a:rPr lang="de-DE" dirty="0" err="1" smtClean="0"/>
              <a:t>symptom</a:t>
            </a:r>
            <a:r>
              <a:rPr lang="de-DE" dirty="0" smtClean="0"/>
              <a:t> </a:t>
            </a:r>
            <a:r>
              <a:rPr lang="de-DE" dirty="0" err="1" smtClean="0"/>
              <a:t>profiles</a:t>
            </a:r>
            <a:endParaRPr lang="de-DE" dirty="0" smtClean="0"/>
          </a:p>
          <a:p>
            <a:pPr lvl="1"/>
            <a:r>
              <a:rPr lang="de-DE" dirty="0" err="1" smtClean="0"/>
              <a:t>Differences</a:t>
            </a:r>
            <a:r>
              <a:rPr lang="de-DE" dirty="0" smtClean="0"/>
              <a:t> in </a:t>
            </a:r>
            <a:r>
              <a:rPr lang="de-DE" dirty="0" err="1" smtClean="0"/>
              <a:t>results</a:t>
            </a:r>
            <a:r>
              <a:rPr lang="de-DE" dirty="0" smtClean="0"/>
              <a:t> </a:t>
            </a:r>
            <a:r>
              <a:rPr lang="de-DE" dirty="0" err="1" smtClean="0"/>
              <a:t>across</a:t>
            </a:r>
            <a:r>
              <a:rPr lang="de-DE" dirty="0" smtClean="0"/>
              <a:t> </a:t>
            </a:r>
            <a:r>
              <a:rPr lang="de-DE" dirty="0" err="1" smtClean="0"/>
              <a:t>studies</a:t>
            </a:r>
            <a:r>
              <a:rPr lang="de-DE" dirty="0" smtClean="0"/>
              <a:t> </a:t>
            </a:r>
            <a:r>
              <a:rPr lang="de-DE" dirty="0" err="1" smtClean="0"/>
              <a:t>may</a:t>
            </a:r>
            <a:r>
              <a:rPr lang="de-DE" dirty="0" smtClean="0"/>
              <a:t> </a:t>
            </a:r>
            <a:r>
              <a:rPr lang="de-DE" dirty="0" err="1" smtClean="0"/>
              <a:t>be</a:t>
            </a:r>
            <a:r>
              <a:rPr lang="de-DE" dirty="0" smtClean="0"/>
              <a:t> due </a:t>
            </a:r>
            <a:r>
              <a:rPr lang="de-DE" dirty="0" err="1" smtClean="0"/>
              <a:t>to</a:t>
            </a:r>
            <a:r>
              <a:rPr lang="de-DE" dirty="0" smtClean="0"/>
              <a:t> differential </a:t>
            </a:r>
            <a:r>
              <a:rPr lang="de-DE" dirty="0" err="1" smtClean="0"/>
              <a:t>symptom</a:t>
            </a:r>
            <a:r>
              <a:rPr lang="de-DE" dirty="0" smtClean="0"/>
              <a:t> </a:t>
            </a:r>
            <a:r>
              <a:rPr lang="de-DE" dirty="0" err="1" smtClean="0"/>
              <a:t>profiles</a:t>
            </a:r>
            <a:r>
              <a:rPr lang="de-DE" dirty="0" smtClean="0"/>
              <a:t> </a:t>
            </a:r>
            <a:r>
              <a:rPr lang="de-DE" dirty="0" err="1" smtClean="0"/>
              <a:t>of</a:t>
            </a:r>
            <a:r>
              <a:rPr lang="de-DE" dirty="0" smtClean="0"/>
              <a:t> </a:t>
            </a:r>
            <a:r>
              <a:rPr lang="de-DE" dirty="0" err="1" smtClean="0"/>
              <a:t>study</a:t>
            </a:r>
            <a:r>
              <a:rPr lang="de-DE" dirty="0" smtClean="0"/>
              <a:t> </a:t>
            </a:r>
            <a:r>
              <a:rPr lang="de-DE" dirty="0" err="1" smtClean="0"/>
              <a:t>samples</a:t>
            </a:r>
            <a:r>
              <a:rPr lang="de-DE" dirty="0" smtClean="0"/>
              <a:t> </a:t>
            </a:r>
          </a:p>
          <a:p>
            <a:pPr marL="0" indent="0">
              <a:buNone/>
            </a:pPr>
            <a:endParaRPr lang="de-DE" dirty="0" smtClean="0"/>
          </a:p>
          <a:p>
            <a:pPr lvl="1"/>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98</a:t>
            </a:fld>
            <a:endParaRPr lang="en-US"/>
          </a:p>
        </p:txBody>
      </p:sp>
    </p:spTree>
    <p:extLst>
      <p:ext uri="{BB962C8B-B14F-4D97-AF65-F5344CB8AC3E}">
        <p14:creationId xmlns:p14="http://schemas.microsoft.com/office/powerpoint/2010/main" val="499127087"/>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Implications</a:t>
            </a:r>
            <a:endParaRPr lang="en-US" dirty="0"/>
          </a:p>
        </p:txBody>
      </p:sp>
      <p:sp>
        <p:nvSpPr>
          <p:cNvPr id="3" name="Inhaltsplatzhalter 2"/>
          <p:cNvSpPr>
            <a:spLocks noGrp="1"/>
          </p:cNvSpPr>
          <p:nvPr>
            <p:ph idx="1"/>
          </p:nvPr>
        </p:nvSpPr>
        <p:spPr/>
        <p:txBody>
          <a:bodyPr>
            <a:normAutofit/>
          </a:bodyPr>
          <a:lstStyle/>
          <a:p>
            <a:pPr marL="457200" indent="-457200">
              <a:buFont typeface="+mj-lt"/>
              <a:buAutoNum type="arabicPeriod" startAt="6"/>
            </a:pPr>
            <a:r>
              <a:rPr lang="de-DE" dirty="0" err="1" smtClean="0"/>
              <a:t>Transdiagnostic</a:t>
            </a:r>
            <a:r>
              <a:rPr lang="de-DE" dirty="0" smtClean="0"/>
              <a:t> </a:t>
            </a:r>
            <a:r>
              <a:rPr lang="de-DE" dirty="0" err="1" smtClean="0"/>
              <a:t>symptom</a:t>
            </a:r>
            <a:r>
              <a:rPr lang="de-DE" dirty="0" smtClean="0"/>
              <a:t> </a:t>
            </a:r>
            <a:r>
              <a:rPr lang="de-DE" dirty="0" err="1" smtClean="0"/>
              <a:t>assessment</a:t>
            </a:r>
            <a:endParaRPr lang="de-DE" dirty="0" smtClean="0"/>
          </a:p>
          <a:p>
            <a:pPr lvl="1"/>
            <a:r>
              <a:rPr lang="de-DE" dirty="0" err="1" smtClean="0"/>
              <a:t>Insomnia</a:t>
            </a:r>
            <a:r>
              <a:rPr lang="de-DE" dirty="0" smtClean="0"/>
              <a:t> </a:t>
            </a:r>
            <a:r>
              <a:rPr lang="de-DE" dirty="0" err="1" smtClean="0"/>
              <a:t>causes</a:t>
            </a:r>
            <a:r>
              <a:rPr lang="de-DE" dirty="0" smtClean="0"/>
              <a:t> </a:t>
            </a:r>
            <a:r>
              <a:rPr lang="de-DE" dirty="0" err="1" smtClean="0"/>
              <a:t>fatigue</a:t>
            </a:r>
            <a:r>
              <a:rPr lang="de-DE" dirty="0" smtClean="0"/>
              <a:t> </a:t>
            </a:r>
            <a:r>
              <a:rPr lang="de-DE" dirty="0" err="1" smtClean="0"/>
              <a:t>irrespective</a:t>
            </a:r>
            <a:r>
              <a:rPr lang="de-DE" dirty="0" smtClean="0"/>
              <a:t> </a:t>
            </a:r>
            <a:r>
              <a:rPr lang="de-DE" dirty="0" err="1" smtClean="0"/>
              <a:t>of</a:t>
            </a:r>
            <a:r>
              <a:rPr lang="de-DE" dirty="0" smtClean="0"/>
              <a:t> a </a:t>
            </a:r>
            <a:r>
              <a:rPr lang="de-DE" dirty="0" err="1" smtClean="0"/>
              <a:t>person's</a:t>
            </a:r>
            <a:r>
              <a:rPr lang="de-DE" dirty="0" smtClean="0"/>
              <a:t> </a:t>
            </a:r>
            <a:r>
              <a:rPr lang="de-DE" dirty="0" err="1" smtClean="0"/>
              <a:t>diagnosis</a:t>
            </a:r>
            <a:r>
              <a:rPr lang="de-DE" dirty="0" smtClean="0"/>
              <a:t>. High </a:t>
            </a:r>
            <a:r>
              <a:rPr lang="de-DE" dirty="0" err="1" smtClean="0"/>
              <a:t>comorbidity</a:t>
            </a:r>
            <a:r>
              <a:rPr lang="de-DE" dirty="0" smtClean="0"/>
              <a:t> </a:t>
            </a:r>
            <a:r>
              <a:rPr lang="de-DE" dirty="0" err="1" smtClean="0"/>
              <a:t>rates</a:t>
            </a:r>
            <a:r>
              <a:rPr lang="de-DE" dirty="0" smtClean="0"/>
              <a:t>, </a:t>
            </a:r>
            <a:r>
              <a:rPr lang="de-DE" dirty="0" err="1" smtClean="0"/>
              <a:t>most</a:t>
            </a:r>
            <a:r>
              <a:rPr lang="de-DE" dirty="0" smtClean="0"/>
              <a:t> </a:t>
            </a:r>
            <a:r>
              <a:rPr lang="de-DE" dirty="0" err="1" smtClean="0"/>
              <a:t>people</a:t>
            </a:r>
            <a:r>
              <a:rPr lang="de-DE" dirty="0" smtClean="0"/>
              <a:t> </a:t>
            </a:r>
            <a:r>
              <a:rPr lang="de-DE" dirty="0" err="1" smtClean="0"/>
              <a:t>have</a:t>
            </a:r>
            <a:r>
              <a:rPr lang="de-DE" dirty="0" smtClean="0"/>
              <a:t> a </a:t>
            </a:r>
            <a:r>
              <a:rPr lang="de-DE" dirty="0" err="1" smtClean="0"/>
              <a:t>lot</a:t>
            </a:r>
            <a:r>
              <a:rPr lang="de-DE" dirty="0" smtClean="0"/>
              <a:t> </a:t>
            </a:r>
            <a:r>
              <a:rPr lang="de-DE" dirty="0" err="1" smtClean="0"/>
              <a:t>of</a:t>
            </a:r>
            <a:r>
              <a:rPr lang="de-DE" dirty="0" smtClean="0"/>
              <a:t> </a:t>
            </a:r>
            <a:r>
              <a:rPr lang="de-DE" dirty="0" err="1" smtClean="0"/>
              <a:t>very</a:t>
            </a:r>
            <a:r>
              <a:rPr lang="de-DE" dirty="0" smtClean="0"/>
              <a:t> diverse </a:t>
            </a:r>
            <a:r>
              <a:rPr lang="de-DE" dirty="0" err="1" smtClean="0"/>
              <a:t>symptoms</a:t>
            </a:r>
            <a:endParaRPr lang="de-DE" dirty="0" smtClean="0"/>
          </a:p>
          <a:p>
            <a:pPr lvl="1"/>
            <a:r>
              <a:rPr lang="de-DE" dirty="0" smtClean="0"/>
              <a:t>Use a </a:t>
            </a:r>
            <a:r>
              <a:rPr lang="de-DE" dirty="0" err="1" smtClean="0"/>
              <a:t>transdiagnostic</a:t>
            </a:r>
            <a:r>
              <a:rPr lang="de-DE" dirty="0" smtClean="0"/>
              <a:t> </a:t>
            </a:r>
            <a:r>
              <a:rPr lang="de-DE" dirty="0" err="1" smtClean="0"/>
              <a:t>symptom</a:t>
            </a:r>
            <a:r>
              <a:rPr lang="de-DE" dirty="0" smtClean="0"/>
              <a:t> </a:t>
            </a:r>
            <a:r>
              <a:rPr lang="de-DE" dirty="0" err="1" smtClean="0"/>
              <a:t>battery</a:t>
            </a:r>
            <a:endParaRPr lang="de-DE" dirty="0" smtClean="0"/>
          </a:p>
          <a:p>
            <a:pPr lvl="1"/>
            <a:r>
              <a:rPr lang="de-DE" dirty="0" smtClean="0"/>
              <a:t>Do not </a:t>
            </a:r>
            <a:r>
              <a:rPr lang="de-DE" dirty="0" err="1" smtClean="0"/>
              <a:t>use</a:t>
            </a:r>
            <a:r>
              <a:rPr lang="de-DE" dirty="0" smtClean="0"/>
              <a:t> </a:t>
            </a:r>
            <a:r>
              <a:rPr lang="de-DE" dirty="0" err="1" smtClean="0"/>
              <a:t>skip</a:t>
            </a:r>
            <a:r>
              <a:rPr lang="de-DE" dirty="0" smtClean="0"/>
              <a:t> </a:t>
            </a:r>
            <a:r>
              <a:rPr lang="de-DE" dirty="0" err="1" smtClean="0"/>
              <a:t>questions</a:t>
            </a:r>
            <a:r>
              <a:rPr lang="de-DE" dirty="0" smtClean="0"/>
              <a:t>!</a:t>
            </a:r>
          </a:p>
          <a:p>
            <a:pPr marL="0" indent="0">
              <a:buNone/>
            </a:pPr>
            <a:endParaRPr lang="de-DE" dirty="0" smtClean="0"/>
          </a:p>
          <a:p>
            <a:pPr lvl="1"/>
            <a:endParaRPr lang="en-US" dirty="0"/>
          </a:p>
        </p:txBody>
      </p:sp>
      <p:sp>
        <p:nvSpPr>
          <p:cNvPr id="4" name="Foliennummernplatzhalter 3"/>
          <p:cNvSpPr>
            <a:spLocks noGrp="1"/>
          </p:cNvSpPr>
          <p:nvPr>
            <p:ph type="sldNum" sz="quarter" idx="12"/>
          </p:nvPr>
        </p:nvSpPr>
        <p:spPr/>
        <p:txBody>
          <a:bodyPr/>
          <a:lstStyle/>
          <a:p>
            <a:fld id="{956ABC0E-5A83-1A40-ACCB-27CC011796BE}" type="slidenum">
              <a:rPr lang="en-US" smtClean="0"/>
              <a:pPr/>
              <a:t>99</a:t>
            </a:fld>
            <a:endParaRPr lang="en-US"/>
          </a:p>
        </p:txBody>
      </p:sp>
    </p:spTree>
    <p:extLst>
      <p:ext uri="{BB962C8B-B14F-4D97-AF65-F5344CB8AC3E}">
        <p14:creationId xmlns:p14="http://schemas.microsoft.com/office/powerpoint/2010/main" val="4256961985"/>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7.3|57.5"/>
</p:tagLst>
</file>

<file path=ppt/tags/tag2.xml><?xml version="1.0" encoding="utf-8"?>
<p:tagLst xmlns:a="http://schemas.openxmlformats.org/drawingml/2006/main" xmlns:r="http://schemas.openxmlformats.org/officeDocument/2006/relationships" xmlns:p="http://schemas.openxmlformats.org/presentationml/2006/main">
  <p:tag name="TIMING" val="|57.3|57.5"/>
</p:tagLst>
</file>

<file path=ppt/tags/tag3.xml><?xml version="1.0" encoding="utf-8"?>
<p:tagLst xmlns:a="http://schemas.openxmlformats.org/drawingml/2006/main" xmlns:r="http://schemas.openxmlformats.org/officeDocument/2006/relationships" xmlns:p="http://schemas.openxmlformats.org/presentationml/2006/main">
  <p:tag name="TIMING" val="|57.3|57.5"/>
</p:tagLst>
</file>

<file path=ppt/tags/tag4.xml><?xml version="1.0" encoding="utf-8"?>
<p:tagLst xmlns:a="http://schemas.openxmlformats.org/drawingml/2006/main" xmlns:r="http://schemas.openxmlformats.org/officeDocument/2006/relationships" xmlns:p="http://schemas.openxmlformats.org/presentationml/2006/main">
  <p:tag name="TIMING" val="|57.3|57.5"/>
</p:tagLst>
</file>

<file path=ppt/tags/tag5.xml><?xml version="1.0" encoding="utf-8"?>
<p:tagLst xmlns:a="http://schemas.openxmlformats.org/drawingml/2006/main" xmlns:r="http://schemas.openxmlformats.org/officeDocument/2006/relationships" xmlns:p="http://schemas.openxmlformats.org/presentationml/2006/main">
  <p:tag name="TIMING" val="|57.3|57.5"/>
</p:tagLst>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4975</Words>
  <Application>Microsoft Office PowerPoint</Application>
  <PresentationFormat>Diavoorstelling (4:3)</PresentationFormat>
  <Paragraphs>731</Paragraphs>
  <Slides>101</Slides>
  <Notes>41</Notes>
  <HiddenSlides>7</HiddenSlides>
  <MMClips>0</MMClips>
  <ScaleCrop>false</ScaleCrop>
  <HeadingPairs>
    <vt:vector size="4" baseType="variant">
      <vt:variant>
        <vt:lpstr>Thema</vt:lpstr>
      </vt:variant>
      <vt:variant>
        <vt:i4>1</vt:i4>
      </vt:variant>
      <vt:variant>
        <vt:lpstr>Diatitels</vt:lpstr>
      </vt:variant>
      <vt:variant>
        <vt:i4>101</vt:i4>
      </vt:variant>
    </vt:vector>
  </HeadingPairs>
  <TitlesOfParts>
    <vt:vector size="102" baseType="lpstr">
      <vt:lpstr>Office-Design</vt:lpstr>
      <vt:lpstr>Depression is more than the  sum-score of its symptoms:  A novel network approach  to understanding depression</vt:lpstr>
      <vt:lpstr>Major Depression (MD)</vt:lpstr>
      <vt:lpstr>Let's conduct a typical  depression study</vt:lpstr>
      <vt:lpstr>Hypothesis</vt:lpstr>
      <vt:lpstr>Procedure</vt:lpstr>
      <vt:lpstr>Procedure</vt:lpstr>
      <vt:lpstr>Sample</vt:lpstr>
      <vt:lpstr>Results</vt:lpstr>
      <vt:lpstr>Results</vt:lpstr>
      <vt:lpstr>Previous studies</vt:lpstr>
      <vt:lpstr>Discussion</vt:lpstr>
      <vt:lpstr>Proceed to publish  this typical depression study</vt:lpstr>
      <vt:lpstr>Other problems in depression research</vt:lpstr>
      <vt:lpstr>Other problems in depression research</vt:lpstr>
      <vt:lpstr>LIPS lecture today</vt:lpstr>
      <vt:lpstr>Assumption 1: MD is a natural kind </vt:lpstr>
      <vt:lpstr>Infectious diseases</vt:lpstr>
      <vt:lpstr>Infectious diseases</vt:lpstr>
      <vt:lpstr>General paresis</vt:lpstr>
      <vt:lpstr>General paresis</vt:lpstr>
      <vt:lpstr>Mental disorders as natural kinds</vt:lpstr>
      <vt:lpstr>Mental disorders as natural kinds</vt:lpstr>
      <vt:lpstr>Assumption 1: evidence?</vt:lpstr>
      <vt:lpstr>1. Dimensional vs. categorical view </vt:lpstr>
      <vt:lpstr>1. Dimensional vs. categorical view </vt:lpstr>
      <vt:lpstr>1. Dimensional vs. categorical view </vt:lpstr>
      <vt:lpstr>1. Dimensional vs. categorical view </vt:lpstr>
      <vt:lpstr>1. Dimensional vs. categorical view </vt:lpstr>
      <vt:lpstr>1. Dimensional vs. categorical view </vt:lpstr>
      <vt:lpstr>1. Dimensional vs. categorical view </vt:lpstr>
      <vt:lpstr>1. Dimensional vs. categorical view </vt:lpstr>
      <vt:lpstr>2. Heterogeneity of MD</vt:lpstr>
      <vt:lpstr>2. Heterogeneity of MD</vt:lpstr>
      <vt:lpstr>2. Heterogeneity of MD</vt:lpstr>
      <vt:lpstr>2. Heterogeneity of MD</vt:lpstr>
      <vt:lpstr>2. Heterogeneity of MD</vt:lpstr>
      <vt:lpstr>2. Heterogeneity of MD</vt:lpstr>
      <vt:lpstr>2. Heterogeneity of MD</vt:lpstr>
      <vt:lpstr>Isolation</vt:lpstr>
      <vt:lpstr>Withdrawal</vt:lpstr>
      <vt:lpstr>Dread</vt:lpstr>
      <vt:lpstr>Confusion</vt:lpstr>
      <vt:lpstr>3. Comorbidity</vt:lpstr>
      <vt:lpstr>Assumption 2: MD as common cause for its symptoms</vt:lpstr>
      <vt:lpstr>Common cause framework</vt:lpstr>
      <vt:lpstr>Common cause framework</vt:lpstr>
      <vt:lpstr>Common cause framework</vt:lpstr>
      <vt:lpstr>Common cause framework</vt:lpstr>
      <vt:lpstr>Common cause framework</vt:lpstr>
      <vt:lpstr>Common cause framework</vt:lpstr>
      <vt:lpstr>Common cause framework</vt:lpstr>
      <vt:lpstr>Common cause framework</vt:lpstr>
      <vt:lpstr>Common cause framework</vt:lpstr>
      <vt:lpstr>Assumption 2: evidence?</vt:lpstr>
      <vt:lpstr>1. Heterogeneity of symptoms</vt:lpstr>
      <vt:lpstr>2. Symptoms differ from each other</vt:lpstr>
      <vt:lpstr>2. Risk factors</vt:lpstr>
      <vt:lpstr>2. Risk factors</vt:lpstr>
      <vt:lpstr>2. Risk factors</vt:lpstr>
      <vt:lpstr>PowerPoint-presentatie</vt:lpstr>
      <vt:lpstr>PowerPoint-presentatie</vt:lpstr>
      <vt:lpstr>PowerPoint-presentatie</vt:lpstr>
      <vt:lpstr>PowerPoint-presentatie</vt:lpstr>
      <vt:lpstr>2. Impairment</vt:lpstr>
      <vt:lpstr>PowerPoint-presentatie</vt:lpstr>
      <vt:lpstr>2. Underlying biology</vt:lpstr>
      <vt:lpstr>2. Underlying biology</vt:lpstr>
      <vt:lpstr>3. Symptoms and life events</vt:lpstr>
      <vt:lpstr>3. Symptoms and life events</vt:lpstr>
      <vt:lpstr>4. Antidepressant side-effects</vt:lpstr>
      <vt:lpstr>5. Symptoms influence each other</vt:lpstr>
      <vt:lpstr>Symptoms as distinct entities connected in networks of direct influences</vt:lpstr>
      <vt:lpstr>Network perspective</vt:lpstr>
      <vt:lpstr>Network perspective</vt:lpstr>
      <vt:lpstr>Network perspective</vt:lpstr>
      <vt:lpstr>Network perspective</vt:lpstr>
      <vt:lpstr>Network perspective</vt:lpstr>
      <vt:lpstr>Network perspective</vt:lpstr>
      <vt:lpstr>1. Comorbidity research</vt:lpstr>
      <vt:lpstr>1. Comorbidity research</vt:lpstr>
      <vt:lpstr>1. Comorbidity research</vt:lpstr>
      <vt:lpstr>1. Comorbidity research</vt:lpstr>
      <vt:lpstr>2. Centrality</vt:lpstr>
      <vt:lpstr>2. Centrality</vt:lpstr>
      <vt:lpstr>2. Centrality</vt:lpstr>
      <vt:lpstr>2. Centrality</vt:lpstr>
      <vt:lpstr>2. Centrality</vt:lpstr>
      <vt:lpstr>3. Experience sampling</vt:lpstr>
      <vt:lpstr>3. Experience sampling</vt:lpstr>
      <vt:lpstr>4. Heritability</vt:lpstr>
      <vt:lpstr>Implications for  future MD research</vt:lpstr>
      <vt:lpstr>Implications</vt:lpstr>
      <vt:lpstr>Implications</vt:lpstr>
      <vt:lpstr>Implications</vt:lpstr>
      <vt:lpstr>Implications</vt:lpstr>
      <vt:lpstr>Implications</vt:lpstr>
      <vt:lpstr>Implications</vt:lpstr>
      <vt:lpstr>Implications</vt:lpstr>
      <vt:lpstr>Implications</vt:lpstr>
      <vt:lpstr>Implications</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Fried, Eiko</dc:creator>
  <cp:lastModifiedBy>Gaby Lunansky</cp:lastModifiedBy>
  <cp:revision>2924</cp:revision>
  <dcterms:created xsi:type="dcterms:W3CDTF">2013-04-14T17:48:39Z</dcterms:created>
  <dcterms:modified xsi:type="dcterms:W3CDTF">2016-03-21T21:48:55Z</dcterms:modified>
</cp:coreProperties>
</file>